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7" r:id="rId9"/>
    <p:sldId id="290" r:id="rId10"/>
    <p:sldId id="265" r:id="rId11"/>
    <p:sldId id="275" r:id="rId12"/>
    <p:sldId id="276" r:id="rId13"/>
    <p:sldId id="279" r:id="rId14"/>
    <p:sldId id="263" r:id="rId15"/>
    <p:sldId id="280" r:id="rId16"/>
    <p:sldId id="281" r:id="rId17"/>
    <p:sldId id="282" r:id="rId18"/>
    <p:sldId id="284" r:id="rId19"/>
    <p:sldId id="271" r:id="rId20"/>
    <p:sldId id="272" r:id="rId21"/>
    <p:sldId id="273" r:id="rId22"/>
    <p:sldId id="274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  <p:bold r:id="rId26"/>
    </p:embeddedFont>
    <p:embeddedFont>
      <p:font typeface="Inter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osari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F14C69-C364-42FB-AC72-051BE18DF93B}">
  <a:tblStyle styleId="{31F14C69-C364-42FB-AC72-051BE18DF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70" autoAdjust="0"/>
  </p:normalViewPr>
  <p:slideViewPr>
    <p:cSldViewPr snapToGrid="0">
      <p:cViewPr varScale="1">
        <p:scale>
          <a:sx n="144" d="100"/>
          <a:sy n="144" d="100"/>
        </p:scale>
        <p:origin x="45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5f737f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5f737f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eb5e0b49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eb5e0b49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29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95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eb7c970f9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eb7c970f9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641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703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681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7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eb5e0b49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eb5e0b49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eb5e0b49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eb5e0b49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eb5e0b4935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eb5e0b4935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b6b1a3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b6b1a3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eb5e0b49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eb5e0b49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eb5e0b49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eb5e0b49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065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6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99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47750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50" y="3387241"/>
            <a:ext cx="2003700" cy="60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524250" y="1617588"/>
            <a:ext cx="49065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3524250" y="3028813"/>
            <a:ext cx="4906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137975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821275" y="1137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1726727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821275" y="1726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315478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821275" y="23154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2904230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1821275" y="29042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796200" y="3492981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1821275" y="3492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4081733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1821275" y="4081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354525" y="75465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3354525" y="1443050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 rot="10800000">
            <a:off x="-248854" y="2476924"/>
            <a:ext cx="2185202" cy="2744414"/>
            <a:chOff x="7325359" y="2505122"/>
            <a:chExt cx="2185202" cy="2744414"/>
          </a:xfrm>
        </p:grpSpPr>
        <p:sp>
          <p:nvSpPr>
            <p:cNvPr id="94" name="Google Shape;94;p1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550700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5619774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1550700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619774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1550700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1550700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56197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56197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 rot="10800000" flipH="1">
            <a:off x="-146081" y="2087617"/>
            <a:ext cx="1544064" cy="1939203"/>
            <a:chOff x="7325359" y="2505122"/>
            <a:chExt cx="2185202" cy="2744414"/>
          </a:xfrm>
        </p:grpSpPr>
        <p:sp>
          <p:nvSpPr>
            <p:cNvPr id="108" name="Google Shape;108;p17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687238" y="980285"/>
            <a:ext cx="2994931" cy="3103538"/>
            <a:chOff x="6453863" y="2220473"/>
            <a:chExt cx="2994931" cy="3103538"/>
          </a:xfrm>
        </p:grpSpPr>
        <p:sp>
          <p:nvSpPr>
            <p:cNvPr id="111" name="Google Shape;111;p17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3405498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3"/>
          </p:nvPr>
        </p:nvSpPr>
        <p:spPr>
          <a:xfrm>
            <a:off x="720000" y="349880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3405498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5"/>
          </p:nvPr>
        </p:nvSpPr>
        <p:spPr>
          <a:xfrm>
            <a:off x="6090997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6"/>
          </p:nvPr>
        </p:nvSpPr>
        <p:spPr>
          <a:xfrm>
            <a:off x="6090997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7"/>
          </p:nvPr>
        </p:nvSpPr>
        <p:spPr>
          <a:xfrm>
            <a:off x="72458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8"/>
          </p:nvPr>
        </p:nvSpPr>
        <p:spPr>
          <a:xfrm>
            <a:off x="340549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9"/>
          </p:nvPr>
        </p:nvSpPr>
        <p:spPr>
          <a:xfrm>
            <a:off x="6095232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3"/>
          </p:nvPr>
        </p:nvSpPr>
        <p:spPr>
          <a:xfrm>
            <a:off x="72458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4"/>
          </p:nvPr>
        </p:nvSpPr>
        <p:spPr>
          <a:xfrm>
            <a:off x="340549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5"/>
          </p:nvPr>
        </p:nvSpPr>
        <p:spPr>
          <a:xfrm>
            <a:off x="6095232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 flipH="1">
            <a:off x="7210134" y="2570872"/>
            <a:ext cx="2185202" cy="2744414"/>
            <a:chOff x="7325359" y="2505122"/>
            <a:chExt cx="2185202" cy="2744414"/>
          </a:xfrm>
        </p:grpSpPr>
        <p:sp>
          <p:nvSpPr>
            <p:cNvPr id="131" name="Google Shape;131;p18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 rot="10800000">
            <a:off x="-332116" y="1583222"/>
            <a:ext cx="2185202" cy="2744414"/>
            <a:chOff x="7325359" y="2505122"/>
            <a:chExt cx="2185202" cy="2744414"/>
          </a:xfrm>
        </p:grpSpPr>
        <p:sp>
          <p:nvSpPr>
            <p:cNvPr id="137" name="Google Shape;137;p1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6453863" y="2220473"/>
            <a:ext cx="2994931" cy="3103538"/>
            <a:chOff x="6453863" y="2220473"/>
            <a:chExt cx="2994931" cy="3103538"/>
          </a:xfrm>
        </p:grpSpPr>
        <p:sp>
          <p:nvSpPr>
            <p:cNvPr id="143" name="Google Shape;143;p20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18025" y="2701575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1586925"/>
            <a:ext cx="1803000" cy="93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4454945" y="4047802"/>
            <a:ext cx="398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sario"/>
                <a:ea typeface="Rosario"/>
                <a:cs typeface="Rosario"/>
                <a:sym typeface="Rosari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</a:t>
            </a:r>
            <a:endParaRPr sz="10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4454900" y="1330176"/>
            <a:ext cx="3988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 rot="10800000">
            <a:off x="7833305" y="2127317"/>
            <a:ext cx="1544064" cy="1939203"/>
            <a:chOff x="7325359" y="2505122"/>
            <a:chExt cx="2185202" cy="2744414"/>
          </a:xfrm>
        </p:grpSpPr>
        <p:sp>
          <p:nvSpPr>
            <p:cNvPr id="155" name="Google Shape;155;p23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3"/>
          <p:cNvGrpSpPr/>
          <p:nvPr/>
        </p:nvGrpSpPr>
        <p:grpSpPr>
          <a:xfrm flipH="1">
            <a:off x="-450881" y="1019985"/>
            <a:ext cx="2994931" cy="3103538"/>
            <a:chOff x="6453863" y="2220473"/>
            <a:chExt cx="2994931" cy="3103538"/>
          </a:xfrm>
        </p:grpSpPr>
        <p:sp>
          <p:nvSpPr>
            <p:cNvPr id="158" name="Google Shape;158;p23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164" name="Google Shape;164;p24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24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166" name="Google Shape;166;p24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24"/>
          <p:cNvGrpSpPr/>
          <p:nvPr/>
        </p:nvGrpSpPr>
        <p:grpSpPr>
          <a:xfrm>
            <a:off x="5583461" y="1651323"/>
            <a:ext cx="3091623" cy="2511892"/>
            <a:chOff x="5583461" y="1651323"/>
            <a:chExt cx="3091623" cy="2511892"/>
          </a:xfrm>
        </p:grpSpPr>
        <p:grpSp>
          <p:nvGrpSpPr>
            <p:cNvPr id="170" name="Google Shape;170;p24"/>
            <p:cNvGrpSpPr/>
            <p:nvPr/>
          </p:nvGrpSpPr>
          <p:grpSpPr>
            <a:xfrm>
              <a:off x="5583461" y="1651323"/>
              <a:ext cx="3091623" cy="2511892"/>
              <a:chOff x="5583461" y="1651323"/>
              <a:chExt cx="3091623" cy="2511892"/>
            </a:xfrm>
          </p:grpSpPr>
          <p:grpSp>
            <p:nvGrpSpPr>
              <p:cNvPr id="171" name="Google Shape;171;p24"/>
              <p:cNvGrpSpPr/>
              <p:nvPr/>
            </p:nvGrpSpPr>
            <p:grpSpPr>
              <a:xfrm>
                <a:off x="7456531" y="1651323"/>
                <a:ext cx="1218553" cy="1641222"/>
                <a:chOff x="5398500" y="3975200"/>
                <a:chExt cx="601250" cy="809800"/>
              </a:xfrm>
            </p:grpSpPr>
            <p:sp>
              <p:nvSpPr>
                <p:cNvPr id="172" name="Google Shape;172;p24"/>
                <p:cNvSpPr/>
                <p:nvPr/>
              </p:nvSpPr>
              <p:spPr>
                <a:xfrm>
                  <a:off x="53998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" y="1"/>
                      </a:moveTo>
                      <a:lnTo>
                        <a:pt x="531" y="2540"/>
                      </a:lnTo>
                      <a:cubicBezTo>
                        <a:pt x="3991" y="3488"/>
                        <a:pt x="7311" y="4214"/>
                        <a:pt x="10268" y="4521"/>
                      </a:cubicBezTo>
                      <a:cubicBezTo>
                        <a:pt x="10742" y="4576"/>
                        <a:pt x="11188" y="4632"/>
                        <a:pt x="11635" y="4660"/>
                      </a:cubicBezTo>
                      <a:lnTo>
                        <a:pt x="11579" y="3070"/>
                      </a:lnTo>
                      <a:cubicBezTo>
                        <a:pt x="11161" y="2958"/>
                        <a:pt x="10714" y="2819"/>
                        <a:pt x="10212" y="2707"/>
                      </a:cubicBezTo>
                      <a:cubicBezTo>
                        <a:pt x="7478" y="1982"/>
                        <a:pt x="3991" y="1033"/>
                        <a:pt x="29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4"/>
                <p:cNvSpPr/>
                <p:nvPr/>
              </p:nvSpPr>
              <p:spPr>
                <a:xfrm>
                  <a:off x="57074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1606" y="1"/>
                      </a:moveTo>
                      <a:cubicBezTo>
                        <a:pt x="7645" y="1033"/>
                        <a:pt x="4130" y="1982"/>
                        <a:pt x="1395" y="2707"/>
                      </a:cubicBezTo>
                      <a:cubicBezTo>
                        <a:pt x="921" y="2819"/>
                        <a:pt x="475" y="2958"/>
                        <a:pt x="28" y="3070"/>
                      </a:cubicBezTo>
                      <a:lnTo>
                        <a:pt x="0" y="4660"/>
                      </a:lnTo>
                      <a:cubicBezTo>
                        <a:pt x="447" y="4632"/>
                        <a:pt x="893" y="4576"/>
                        <a:pt x="1340" y="4521"/>
                      </a:cubicBezTo>
                      <a:cubicBezTo>
                        <a:pt x="4325" y="4214"/>
                        <a:pt x="7617" y="3488"/>
                        <a:pt x="11104" y="2540"/>
                      </a:cubicBezTo>
                      <a:lnTo>
                        <a:pt x="11634" y="1"/>
                      </a:ln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4"/>
                <p:cNvSpPr/>
                <p:nvPr/>
              </p:nvSpPr>
              <p:spPr>
                <a:xfrm>
                  <a:off x="5532400" y="3975200"/>
                  <a:ext cx="335525" cy="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1" h="23269" extrusionOk="0">
                      <a:moveTo>
                        <a:pt x="6724" y="0"/>
                      </a:moveTo>
                      <a:cubicBezTo>
                        <a:pt x="3014" y="0"/>
                        <a:pt x="1" y="3599"/>
                        <a:pt x="1" y="8007"/>
                      </a:cubicBezTo>
                      <a:cubicBezTo>
                        <a:pt x="1" y="12443"/>
                        <a:pt x="6585" y="23268"/>
                        <a:pt x="6585" y="23268"/>
                      </a:cubicBezTo>
                      <a:cubicBezTo>
                        <a:pt x="6585" y="23268"/>
                        <a:pt x="13420" y="12443"/>
                        <a:pt x="13420" y="8007"/>
                      </a:cubicBezTo>
                      <a:cubicBezTo>
                        <a:pt x="13420" y="3599"/>
                        <a:pt x="10407" y="0"/>
                        <a:pt x="6724" y="0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4"/>
                <p:cNvSpPr/>
                <p:nvPr/>
              </p:nvSpPr>
              <p:spPr>
                <a:xfrm>
                  <a:off x="5398500" y="4381825"/>
                  <a:ext cx="170200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8" h="14006" extrusionOk="0">
                      <a:moveTo>
                        <a:pt x="4982" y="1"/>
                      </a:moveTo>
                      <a:cubicBezTo>
                        <a:pt x="4387" y="1"/>
                        <a:pt x="3847" y="319"/>
                        <a:pt x="3599" y="837"/>
                      </a:cubicBezTo>
                      <a:lnTo>
                        <a:pt x="3543" y="949"/>
                      </a:lnTo>
                      <a:cubicBezTo>
                        <a:pt x="1925" y="4660"/>
                        <a:pt x="1088" y="6752"/>
                        <a:pt x="84" y="10825"/>
                      </a:cubicBezTo>
                      <a:cubicBezTo>
                        <a:pt x="0" y="11160"/>
                        <a:pt x="112" y="11467"/>
                        <a:pt x="195" y="11774"/>
                      </a:cubicBezTo>
                      <a:cubicBezTo>
                        <a:pt x="474" y="13308"/>
                        <a:pt x="753" y="13253"/>
                        <a:pt x="1897" y="14006"/>
                      </a:cubicBezTo>
                      <a:lnTo>
                        <a:pt x="1925" y="14006"/>
                      </a:lnTo>
                      <a:cubicBezTo>
                        <a:pt x="2623" y="14006"/>
                        <a:pt x="3236" y="13476"/>
                        <a:pt x="3292" y="12750"/>
                      </a:cubicBezTo>
                      <a:cubicBezTo>
                        <a:pt x="3404" y="11802"/>
                        <a:pt x="3348" y="10686"/>
                        <a:pt x="3794" y="9542"/>
                      </a:cubicBezTo>
                      <a:lnTo>
                        <a:pt x="3850" y="9402"/>
                      </a:lnTo>
                      <a:cubicBezTo>
                        <a:pt x="4018" y="8956"/>
                        <a:pt x="4185" y="8510"/>
                        <a:pt x="4352" y="8091"/>
                      </a:cubicBezTo>
                      <a:cubicBezTo>
                        <a:pt x="4408" y="7924"/>
                        <a:pt x="4464" y="7784"/>
                        <a:pt x="4520" y="7617"/>
                      </a:cubicBezTo>
                      <a:cubicBezTo>
                        <a:pt x="4743" y="7031"/>
                        <a:pt x="4966" y="6473"/>
                        <a:pt x="5161" y="5943"/>
                      </a:cubicBezTo>
                      <a:cubicBezTo>
                        <a:pt x="5217" y="5776"/>
                        <a:pt x="5273" y="5636"/>
                        <a:pt x="5329" y="5497"/>
                      </a:cubicBezTo>
                      <a:cubicBezTo>
                        <a:pt x="6026" y="3627"/>
                        <a:pt x="6529" y="2177"/>
                        <a:pt x="6584" y="2037"/>
                      </a:cubicBezTo>
                      <a:cubicBezTo>
                        <a:pt x="6808" y="1368"/>
                        <a:pt x="6501" y="642"/>
                        <a:pt x="5915" y="252"/>
                      </a:cubicBezTo>
                      <a:cubicBezTo>
                        <a:pt x="5803" y="196"/>
                        <a:pt x="5664" y="112"/>
                        <a:pt x="5524" y="84"/>
                      </a:cubicBezTo>
                      <a:lnTo>
                        <a:pt x="5413" y="56"/>
                      </a:lnTo>
                      <a:cubicBezTo>
                        <a:pt x="5268" y="19"/>
                        <a:pt x="5123" y="1"/>
                        <a:pt x="4982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4"/>
                <p:cNvSpPr/>
                <p:nvPr/>
              </p:nvSpPr>
              <p:spPr>
                <a:xfrm>
                  <a:off x="5830225" y="4381825"/>
                  <a:ext cx="169525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" h="14006" extrusionOk="0">
                      <a:moveTo>
                        <a:pt x="1824" y="1"/>
                      </a:moveTo>
                      <a:cubicBezTo>
                        <a:pt x="1684" y="1"/>
                        <a:pt x="1540" y="19"/>
                        <a:pt x="1396" y="56"/>
                      </a:cubicBezTo>
                      <a:cubicBezTo>
                        <a:pt x="1340" y="56"/>
                        <a:pt x="1312" y="56"/>
                        <a:pt x="1256" y="84"/>
                      </a:cubicBezTo>
                      <a:cubicBezTo>
                        <a:pt x="1117" y="112"/>
                        <a:pt x="977" y="196"/>
                        <a:pt x="866" y="252"/>
                      </a:cubicBezTo>
                      <a:cubicBezTo>
                        <a:pt x="280" y="642"/>
                        <a:pt x="1" y="1368"/>
                        <a:pt x="224" y="2037"/>
                      </a:cubicBezTo>
                      <a:cubicBezTo>
                        <a:pt x="252" y="2177"/>
                        <a:pt x="782" y="3627"/>
                        <a:pt x="1479" y="5497"/>
                      </a:cubicBezTo>
                      <a:cubicBezTo>
                        <a:pt x="1758" y="6306"/>
                        <a:pt x="2093" y="7171"/>
                        <a:pt x="2428" y="8063"/>
                      </a:cubicBezTo>
                      <a:cubicBezTo>
                        <a:pt x="2595" y="8510"/>
                        <a:pt x="2791" y="8956"/>
                        <a:pt x="2958" y="9402"/>
                      </a:cubicBezTo>
                      <a:lnTo>
                        <a:pt x="2986" y="9542"/>
                      </a:lnTo>
                      <a:cubicBezTo>
                        <a:pt x="3432" y="10686"/>
                        <a:pt x="3404" y="11802"/>
                        <a:pt x="3488" y="12750"/>
                      </a:cubicBezTo>
                      <a:cubicBezTo>
                        <a:pt x="3544" y="13476"/>
                        <a:pt x="4158" y="14006"/>
                        <a:pt x="4883" y="14006"/>
                      </a:cubicBezTo>
                      <a:cubicBezTo>
                        <a:pt x="6027" y="13253"/>
                        <a:pt x="6306" y="13308"/>
                        <a:pt x="6613" y="11774"/>
                      </a:cubicBezTo>
                      <a:cubicBezTo>
                        <a:pt x="6669" y="11467"/>
                        <a:pt x="6780" y="11160"/>
                        <a:pt x="6696" y="10825"/>
                      </a:cubicBezTo>
                      <a:cubicBezTo>
                        <a:pt x="5692" y="6752"/>
                        <a:pt x="4883" y="4660"/>
                        <a:pt x="3237" y="949"/>
                      </a:cubicBezTo>
                      <a:lnTo>
                        <a:pt x="3181" y="837"/>
                      </a:lnTo>
                      <a:cubicBezTo>
                        <a:pt x="2933" y="319"/>
                        <a:pt x="2412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4"/>
                <p:cNvSpPr/>
                <p:nvPr/>
              </p:nvSpPr>
              <p:spPr>
                <a:xfrm>
                  <a:off x="5488475" y="4307200"/>
                  <a:ext cx="421300" cy="4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2" h="17549" extrusionOk="0">
                      <a:moveTo>
                        <a:pt x="6947" y="0"/>
                      </a:moveTo>
                      <a:cubicBezTo>
                        <a:pt x="6863" y="698"/>
                        <a:pt x="6696" y="1284"/>
                        <a:pt x="6333" y="1786"/>
                      </a:cubicBezTo>
                      <a:cubicBezTo>
                        <a:pt x="6250" y="1897"/>
                        <a:pt x="6166" y="1981"/>
                        <a:pt x="6054" y="2093"/>
                      </a:cubicBezTo>
                      <a:cubicBezTo>
                        <a:pt x="5831" y="2316"/>
                        <a:pt x="5580" y="2511"/>
                        <a:pt x="5245" y="2651"/>
                      </a:cubicBezTo>
                      <a:cubicBezTo>
                        <a:pt x="4771" y="2874"/>
                        <a:pt x="4213" y="2985"/>
                        <a:pt x="3515" y="3041"/>
                      </a:cubicBezTo>
                      <a:lnTo>
                        <a:pt x="1562" y="3041"/>
                      </a:lnTo>
                      <a:cubicBezTo>
                        <a:pt x="698" y="3069"/>
                        <a:pt x="0" y="3683"/>
                        <a:pt x="0" y="4464"/>
                      </a:cubicBezTo>
                      <a:lnTo>
                        <a:pt x="1088" y="8537"/>
                      </a:lnTo>
                      <a:cubicBezTo>
                        <a:pt x="670" y="8956"/>
                        <a:pt x="447" y="9458"/>
                        <a:pt x="447" y="10016"/>
                      </a:cubicBezTo>
                      <a:cubicBezTo>
                        <a:pt x="447" y="10379"/>
                        <a:pt x="558" y="10741"/>
                        <a:pt x="753" y="11076"/>
                      </a:cubicBezTo>
                      <a:cubicBezTo>
                        <a:pt x="949" y="11383"/>
                        <a:pt x="1256" y="11690"/>
                        <a:pt x="1618" y="11913"/>
                      </a:cubicBezTo>
                      <a:cubicBezTo>
                        <a:pt x="1841" y="12081"/>
                        <a:pt x="2148" y="12248"/>
                        <a:pt x="2455" y="12387"/>
                      </a:cubicBezTo>
                      <a:cubicBezTo>
                        <a:pt x="2595" y="12443"/>
                        <a:pt x="2762" y="12499"/>
                        <a:pt x="2930" y="12555"/>
                      </a:cubicBezTo>
                      <a:cubicBezTo>
                        <a:pt x="2957" y="12611"/>
                        <a:pt x="2985" y="12666"/>
                        <a:pt x="3013" y="12722"/>
                      </a:cubicBezTo>
                      <a:cubicBezTo>
                        <a:pt x="3683" y="14452"/>
                        <a:pt x="4129" y="16014"/>
                        <a:pt x="4269" y="17549"/>
                      </a:cubicBezTo>
                      <a:lnTo>
                        <a:pt x="12611" y="17549"/>
                      </a:lnTo>
                      <a:cubicBezTo>
                        <a:pt x="12722" y="15986"/>
                        <a:pt x="13196" y="14396"/>
                        <a:pt x="13894" y="12639"/>
                      </a:cubicBezTo>
                      <a:lnTo>
                        <a:pt x="13922" y="12555"/>
                      </a:lnTo>
                      <a:lnTo>
                        <a:pt x="14033" y="12527"/>
                      </a:lnTo>
                      <a:cubicBezTo>
                        <a:pt x="14173" y="12471"/>
                        <a:pt x="14312" y="12415"/>
                        <a:pt x="14452" y="12360"/>
                      </a:cubicBezTo>
                      <a:lnTo>
                        <a:pt x="14508" y="12332"/>
                      </a:lnTo>
                      <a:cubicBezTo>
                        <a:pt x="15233" y="12025"/>
                        <a:pt x="15791" y="11578"/>
                        <a:pt x="16098" y="11048"/>
                      </a:cubicBezTo>
                      <a:cubicBezTo>
                        <a:pt x="16321" y="10741"/>
                        <a:pt x="16405" y="10379"/>
                        <a:pt x="16405" y="10016"/>
                      </a:cubicBezTo>
                      <a:cubicBezTo>
                        <a:pt x="16405" y="9458"/>
                        <a:pt x="16182" y="8956"/>
                        <a:pt x="15763" y="8537"/>
                      </a:cubicBezTo>
                      <a:lnTo>
                        <a:pt x="16851" y="4464"/>
                      </a:lnTo>
                      <a:cubicBezTo>
                        <a:pt x="16851" y="3683"/>
                        <a:pt x="16098" y="3041"/>
                        <a:pt x="15177" y="3041"/>
                      </a:cubicBezTo>
                      <a:lnTo>
                        <a:pt x="13336" y="3041"/>
                      </a:lnTo>
                      <a:cubicBezTo>
                        <a:pt x="12638" y="2985"/>
                        <a:pt x="12080" y="2874"/>
                        <a:pt x="11606" y="2651"/>
                      </a:cubicBezTo>
                      <a:cubicBezTo>
                        <a:pt x="11271" y="2511"/>
                        <a:pt x="11020" y="2316"/>
                        <a:pt x="10769" y="2093"/>
                      </a:cubicBezTo>
                      <a:cubicBezTo>
                        <a:pt x="10685" y="1981"/>
                        <a:pt x="10602" y="1897"/>
                        <a:pt x="10518" y="1786"/>
                      </a:cubicBezTo>
                      <a:cubicBezTo>
                        <a:pt x="10155" y="1284"/>
                        <a:pt x="9988" y="698"/>
                        <a:pt x="9904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4"/>
                <p:cNvSpPr/>
                <p:nvPr/>
              </p:nvSpPr>
              <p:spPr>
                <a:xfrm>
                  <a:off x="5715850" y="4503875"/>
                  <a:ext cx="1653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" h="5023" extrusionOk="0">
                      <a:moveTo>
                        <a:pt x="3320" y="1"/>
                      </a:moveTo>
                      <a:cubicBezTo>
                        <a:pt x="1479" y="1"/>
                        <a:pt x="0" y="1145"/>
                        <a:pt x="0" y="2512"/>
                      </a:cubicBezTo>
                      <a:cubicBezTo>
                        <a:pt x="0" y="3907"/>
                        <a:pt x="1479" y="5023"/>
                        <a:pt x="3320" y="5023"/>
                      </a:cubicBezTo>
                      <a:cubicBezTo>
                        <a:pt x="3850" y="5023"/>
                        <a:pt x="4353" y="4939"/>
                        <a:pt x="4799" y="4772"/>
                      </a:cubicBezTo>
                      <a:cubicBezTo>
                        <a:pt x="4855" y="4744"/>
                        <a:pt x="4883" y="4716"/>
                        <a:pt x="4938" y="4716"/>
                      </a:cubicBezTo>
                      <a:cubicBezTo>
                        <a:pt x="5078" y="4632"/>
                        <a:pt x="5217" y="4576"/>
                        <a:pt x="5357" y="4493"/>
                      </a:cubicBezTo>
                      <a:lnTo>
                        <a:pt x="5413" y="4465"/>
                      </a:lnTo>
                      <a:cubicBezTo>
                        <a:pt x="6138" y="4018"/>
                        <a:pt x="6612" y="3321"/>
                        <a:pt x="6612" y="2512"/>
                      </a:cubicBezTo>
                      <a:cubicBezTo>
                        <a:pt x="6612" y="1535"/>
                        <a:pt x="5859" y="670"/>
                        <a:pt x="4743" y="280"/>
                      </a:cubicBezTo>
                      <a:cubicBezTo>
                        <a:pt x="4325" y="112"/>
                        <a:pt x="3822" y="1"/>
                        <a:pt x="3320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4"/>
                <p:cNvSpPr/>
                <p:nvPr/>
              </p:nvSpPr>
              <p:spPr>
                <a:xfrm>
                  <a:off x="5511475" y="4503875"/>
                  <a:ext cx="1660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1" h="5023" extrusionOk="0">
                      <a:moveTo>
                        <a:pt x="3321" y="1"/>
                      </a:moveTo>
                      <a:cubicBezTo>
                        <a:pt x="2735" y="1"/>
                        <a:pt x="2177" y="140"/>
                        <a:pt x="1703" y="308"/>
                      </a:cubicBezTo>
                      <a:cubicBezTo>
                        <a:pt x="1284" y="503"/>
                        <a:pt x="921" y="754"/>
                        <a:pt x="642" y="1061"/>
                      </a:cubicBezTo>
                      <a:cubicBezTo>
                        <a:pt x="224" y="1479"/>
                        <a:pt x="1" y="1982"/>
                        <a:pt x="1" y="2512"/>
                      </a:cubicBezTo>
                      <a:cubicBezTo>
                        <a:pt x="1" y="2595"/>
                        <a:pt x="1" y="2651"/>
                        <a:pt x="1" y="2735"/>
                      </a:cubicBezTo>
                      <a:cubicBezTo>
                        <a:pt x="85" y="3237"/>
                        <a:pt x="308" y="3683"/>
                        <a:pt x="698" y="4046"/>
                      </a:cubicBezTo>
                      <a:cubicBezTo>
                        <a:pt x="921" y="4269"/>
                        <a:pt x="1200" y="4465"/>
                        <a:pt x="1535" y="4632"/>
                      </a:cubicBezTo>
                      <a:cubicBezTo>
                        <a:pt x="1703" y="4716"/>
                        <a:pt x="1870" y="4799"/>
                        <a:pt x="2093" y="4855"/>
                      </a:cubicBezTo>
                      <a:cubicBezTo>
                        <a:pt x="2456" y="4967"/>
                        <a:pt x="2874" y="5023"/>
                        <a:pt x="3321" y="5023"/>
                      </a:cubicBezTo>
                      <a:cubicBezTo>
                        <a:pt x="5134" y="5023"/>
                        <a:pt x="6641" y="3907"/>
                        <a:pt x="6641" y="2512"/>
                      </a:cubicBezTo>
                      <a:cubicBezTo>
                        <a:pt x="6641" y="1145"/>
                        <a:pt x="5134" y="1"/>
                        <a:pt x="3321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4"/>
                <p:cNvSpPr/>
                <p:nvPr/>
              </p:nvSpPr>
              <p:spPr>
                <a:xfrm>
                  <a:off x="5597975" y="4026800"/>
                  <a:ext cx="204375" cy="2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5" h="11914" extrusionOk="0">
                      <a:moveTo>
                        <a:pt x="3767" y="1"/>
                      </a:moveTo>
                      <a:cubicBezTo>
                        <a:pt x="1646" y="224"/>
                        <a:pt x="0" y="2540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3906" y="11886"/>
                        <a:pt x="3990" y="11914"/>
                        <a:pt x="4101" y="11914"/>
                      </a:cubicBezTo>
                      <a:cubicBezTo>
                        <a:pt x="6361" y="11914"/>
                        <a:pt x="8175" y="8315"/>
                        <a:pt x="8175" y="5357"/>
                      </a:cubicBezTo>
                      <a:cubicBezTo>
                        <a:pt x="8175" y="2400"/>
                        <a:pt x="6333" y="1"/>
                        <a:pt x="407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4"/>
                <p:cNvSpPr/>
                <p:nvPr/>
              </p:nvSpPr>
              <p:spPr>
                <a:xfrm>
                  <a:off x="5597975" y="4026800"/>
                  <a:ext cx="189025" cy="2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11886" extrusionOk="0">
                      <a:moveTo>
                        <a:pt x="3767" y="1"/>
                      </a:moveTo>
                      <a:cubicBezTo>
                        <a:pt x="3655" y="29"/>
                        <a:pt x="3543" y="57"/>
                        <a:pt x="3404" y="85"/>
                      </a:cubicBezTo>
                      <a:lnTo>
                        <a:pt x="3348" y="85"/>
                      </a:lnTo>
                      <a:cubicBezTo>
                        <a:pt x="2958" y="168"/>
                        <a:pt x="2567" y="336"/>
                        <a:pt x="2232" y="587"/>
                      </a:cubicBezTo>
                      <a:cubicBezTo>
                        <a:pt x="949" y="1424"/>
                        <a:pt x="84" y="3126"/>
                        <a:pt x="0" y="5106"/>
                      </a:cubicBezTo>
                      <a:cubicBezTo>
                        <a:pt x="0" y="5190"/>
                        <a:pt x="0" y="5274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5915" y="11579"/>
                        <a:pt x="7561" y="8203"/>
                        <a:pt x="7561" y="5357"/>
                      </a:cubicBezTo>
                      <a:cubicBezTo>
                        <a:pt x="7561" y="5078"/>
                        <a:pt x="7533" y="4799"/>
                        <a:pt x="7505" y="4520"/>
                      </a:cubicBezTo>
                      <a:cubicBezTo>
                        <a:pt x="7254" y="2428"/>
                        <a:pt x="6082" y="726"/>
                        <a:pt x="4548" y="196"/>
                      </a:cubicBezTo>
                      <a:cubicBezTo>
                        <a:pt x="4297" y="112"/>
                        <a:pt x="4046" y="29"/>
                        <a:pt x="3767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4"/>
                <p:cNvSpPr/>
                <p:nvPr/>
              </p:nvSpPr>
              <p:spPr>
                <a:xfrm>
                  <a:off x="5586800" y="4013700"/>
                  <a:ext cx="258100" cy="18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7416" extrusionOk="0">
                      <a:moveTo>
                        <a:pt x="3270" y="1"/>
                      </a:moveTo>
                      <a:cubicBezTo>
                        <a:pt x="1852" y="1"/>
                        <a:pt x="630" y="587"/>
                        <a:pt x="1" y="2031"/>
                      </a:cubicBezTo>
                      <a:cubicBezTo>
                        <a:pt x="1" y="2031"/>
                        <a:pt x="782" y="3873"/>
                        <a:pt x="4130" y="4375"/>
                      </a:cubicBezTo>
                      <a:cubicBezTo>
                        <a:pt x="7450" y="4877"/>
                        <a:pt x="8120" y="6384"/>
                        <a:pt x="8454" y="7416"/>
                      </a:cubicBezTo>
                      <a:cubicBezTo>
                        <a:pt x="8454" y="7416"/>
                        <a:pt x="10324" y="3036"/>
                        <a:pt x="7506" y="1362"/>
                      </a:cubicBezTo>
                      <a:cubicBezTo>
                        <a:pt x="6145" y="532"/>
                        <a:pt x="4619" y="1"/>
                        <a:pt x="3270" y="1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4"/>
                <p:cNvSpPr/>
                <p:nvPr/>
              </p:nvSpPr>
              <p:spPr>
                <a:xfrm>
                  <a:off x="5589600" y="4198375"/>
                  <a:ext cx="802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903" extrusionOk="0">
                      <a:moveTo>
                        <a:pt x="391" y="1"/>
                      </a:moveTo>
                      <a:lnTo>
                        <a:pt x="1" y="29"/>
                      </a:lnTo>
                      <a:cubicBezTo>
                        <a:pt x="1" y="57"/>
                        <a:pt x="196" y="2902"/>
                        <a:pt x="3209" y="2902"/>
                      </a:cubicBezTo>
                      <a:lnTo>
                        <a:pt x="3209" y="2512"/>
                      </a:lnTo>
                      <a:cubicBezTo>
                        <a:pt x="586" y="2512"/>
                        <a:pt x="391" y="113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4"/>
                <p:cNvSpPr/>
                <p:nvPr/>
              </p:nvSpPr>
              <p:spPr>
                <a:xfrm>
                  <a:off x="5586125" y="4182350"/>
                  <a:ext cx="1605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1758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07"/>
                      </a:cubicBezTo>
                      <a:lnTo>
                        <a:pt x="0" y="1451"/>
                      </a:lnTo>
                      <a:cubicBezTo>
                        <a:pt x="0" y="1618"/>
                        <a:pt x="140" y="1758"/>
                        <a:pt x="335" y="1758"/>
                      </a:cubicBezTo>
                      <a:cubicBezTo>
                        <a:pt x="502" y="1758"/>
                        <a:pt x="642" y="1618"/>
                        <a:pt x="642" y="1451"/>
                      </a:cubicBezTo>
                      <a:lnTo>
                        <a:pt x="642" y="307"/>
                      </a:lnTo>
                      <a:cubicBezTo>
                        <a:pt x="642" y="140"/>
                        <a:pt x="502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4"/>
                <p:cNvSpPr/>
                <p:nvPr/>
              </p:nvSpPr>
              <p:spPr>
                <a:xfrm>
                  <a:off x="5662150" y="4257675"/>
                  <a:ext cx="3000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43" extrusionOk="0">
                      <a:moveTo>
                        <a:pt x="279" y="0"/>
                      </a:moveTo>
                      <a:cubicBezTo>
                        <a:pt x="112" y="0"/>
                        <a:pt x="0" y="140"/>
                        <a:pt x="0" y="279"/>
                      </a:cubicBezTo>
                      <a:lnTo>
                        <a:pt x="0" y="391"/>
                      </a:lnTo>
                      <a:cubicBezTo>
                        <a:pt x="0" y="530"/>
                        <a:pt x="112" y="642"/>
                        <a:pt x="279" y="642"/>
                      </a:cubicBezTo>
                      <a:lnTo>
                        <a:pt x="949" y="642"/>
                      </a:lnTo>
                      <a:cubicBezTo>
                        <a:pt x="1088" y="642"/>
                        <a:pt x="1200" y="530"/>
                        <a:pt x="1200" y="391"/>
                      </a:cubicBezTo>
                      <a:lnTo>
                        <a:pt x="1200" y="279"/>
                      </a:lnTo>
                      <a:cubicBezTo>
                        <a:pt x="1200" y="140"/>
                        <a:pt x="1088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4"/>
                <p:cNvSpPr/>
                <p:nvPr/>
              </p:nvSpPr>
              <p:spPr>
                <a:xfrm>
                  <a:off x="5410350" y="4373450"/>
                  <a:ext cx="576150" cy="3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46" h="14899" extrusionOk="0">
                      <a:moveTo>
                        <a:pt x="8370" y="1"/>
                      </a:moveTo>
                      <a:cubicBezTo>
                        <a:pt x="7896" y="224"/>
                        <a:pt x="7338" y="335"/>
                        <a:pt x="6640" y="391"/>
                      </a:cubicBezTo>
                      <a:lnTo>
                        <a:pt x="4939" y="391"/>
                      </a:lnTo>
                      <a:cubicBezTo>
                        <a:pt x="4794" y="354"/>
                        <a:pt x="4649" y="336"/>
                        <a:pt x="4508" y="336"/>
                      </a:cubicBezTo>
                      <a:cubicBezTo>
                        <a:pt x="3913" y="336"/>
                        <a:pt x="3373" y="654"/>
                        <a:pt x="3125" y="1172"/>
                      </a:cubicBezTo>
                      <a:lnTo>
                        <a:pt x="3069" y="1284"/>
                      </a:lnTo>
                      <a:cubicBezTo>
                        <a:pt x="1646" y="4520"/>
                        <a:pt x="865" y="6501"/>
                        <a:pt x="0" y="9654"/>
                      </a:cubicBezTo>
                      <a:cubicBezTo>
                        <a:pt x="837" y="10435"/>
                        <a:pt x="1898" y="10798"/>
                        <a:pt x="2986" y="11160"/>
                      </a:cubicBezTo>
                      <a:cubicBezTo>
                        <a:pt x="3041" y="10742"/>
                        <a:pt x="3153" y="10295"/>
                        <a:pt x="3320" y="9877"/>
                      </a:cubicBezTo>
                      <a:lnTo>
                        <a:pt x="3376" y="9737"/>
                      </a:lnTo>
                      <a:cubicBezTo>
                        <a:pt x="3544" y="9291"/>
                        <a:pt x="3711" y="8845"/>
                        <a:pt x="3878" y="8426"/>
                      </a:cubicBezTo>
                      <a:cubicBezTo>
                        <a:pt x="4074" y="8733"/>
                        <a:pt x="4381" y="9040"/>
                        <a:pt x="4743" y="9263"/>
                      </a:cubicBezTo>
                      <a:cubicBezTo>
                        <a:pt x="4966" y="9486"/>
                        <a:pt x="5245" y="9682"/>
                        <a:pt x="5580" y="9849"/>
                      </a:cubicBezTo>
                      <a:cubicBezTo>
                        <a:pt x="5748" y="9933"/>
                        <a:pt x="5915" y="10016"/>
                        <a:pt x="6138" y="10072"/>
                      </a:cubicBezTo>
                      <a:cubicBezTo>
                        <a:pt x="6808" y="11802"/>
                        <a:pt x="7254" y="13364"/>
                        <a:pt x="7394" y="14899"/>
                      </a:cubicBezTo>
                      <a:lnTo>
                        <a:pt x="15736" y="14899"/>
                      </a:lnTo>
                      <a:cubicBezTo>
                        <a:pt x="15847" y="13336"/>
                        <a:pt x="16321" y="11746"/>
                        <a:pt x="17019" y="9989"/>
                      </a:cubicBezTo>
                      <a:cubicBezTo>
                        <a:pt x="17075" y="9961"/>
                        <a:pt x="17103" y="9933"/>
                        <a:pt x="17158" y="9933"/>
                      </a:cubicBezTo>
                      <a:cubicBezTo>
                        <a:pt x="17298" y="9849"/>
                        <a:pt x="17437" y="9793"/>
                        <a:pt x="17577" y="9710"/>
                      </a:cubicBezTo>
                      <a:lnTo>
                        <a:pt x="17633" y="9682"/>
                      </a:lnTo>
                      <a:cubicBezTo>
                        <a:pt x="18358" y="9375"/>
                        <a:pt x="18916" y="8928"/>
                        <a:pt x="19223" y="8398"/>
                      </a:cubicBezTo>
                      <a:cubicBezTo>
                        <a:pt x="19390" y="8845"/>
                        <a:pt x="19586" y="9291"/>
                        <a:pt x="19753" y="9737"/>
                      </a:cubicBezTo>
                      <a:lnTo>
                        <a:pt x="19781" y="9877"/>
                      </a:lnTo>
                      <a:cubicBezTo>
                        <a:pt x="19920" y="10240"/>
                        <a:pt x="20032" y="10574"/>
                        <a:pt x="20088" y="10937"/>
                      </a:cubicBezTo>
                      <a:cubicBezTo>
                        <a:pt x="20646" y="10770"/>
                        <a:pt x="21232" y="10602"/>
                        <a:pt x="21734" y="10295"/>
                      </a:cubicBezTo>
                      <a:cubicBezTo>
                        <a:pt x="22208" y="10044"/>
                        <a:pt x="22627" y="9710"/>
                        <a:pt x="23045" y="9431"/>
                      </a:cubicBezTo>
                      <a:cubicBezTo>
                        <a:pt x="22208" y="6417"/>
                        <a:pt x="21427" y="4437"/>
                        <a:pt x="20032" y="1284"/>
                      </a:cubicBezTo>
                      <a:lnTo>
                        <a:pt x="19976" y="1172"/>
                      </a:lnTo>
                      <a:cubicBezTo>
                        <a:pt x="19728" y="654"/>
                        <a:pt x="19207" y="336"/>
                        <a:pt x="18619" y="336"/>
                      </a:cubicBezTo>
                      <a:cubicBezTo>
                        <a:pt x="18479" y="336"/>
                        <a:pt x="18335" y="354"/>
                        <a:pt x="18191" y="391"/>
                      </a:cubicBezTo>
                      <a:lnTo>
                        <a:pt x="16461" y="391"/>
                      </a:lnTo>
                      <a:cubicBezTo>
                        <a:pt x="15763" y="335"/>
                        <a:pt x="15205" y="224"/>
                        <a:pt x="14731" y="1"/>
                      </a:cubicBezTo>
                      <a:lnTo>
                        <a:pt x="11551" y="2930"/>
                      </a:lnTo>
                      <a:lnTo>
                        <a:pt x="8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4"/>
                <p:cNvSpPr/>
                <p:nvPr/>
              </p:nvSpPr>
              <p:spPr>
                <a:xfrm>
                  <a:off x="5436150" y="4765425"/>
                  <a:ext cx="5280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1" h="727" extrusionOk="0">
                      <a:moveTo>
                        <a:pt x="363" y="1"/>
                      </a:moveTo>
                      <a:cubicBezTo>
                        <a:pt x="168" y="1"/>
                        <a:pt x="1" y="168"/>
                        <a:pt x="1" y="364"/>
                      </a:cubicBezTo>
                      <a:cubicBezTo>
                        <a:pt x="1" y="559"/>
                        <a:pt x="168" y="726"/>
                        <a:pt x="363" y="726"/>
                      </a:cubicBezTo>
                      <a:lnTo>
                        <a:pt x="20758" y="726"/>
                      </a:lnTo>
                      <a:cubicBezTo>
                        <a:pt x="20953" y="726"/>
                        <a:pt x="21120" y="559"/>
                        <a:pt x="21120" y="364"/>
                      </a:cubicBezTo>
                      <a:cubicBezTo>
                        <a:pt x="21120" y="168"/>
                        <a:pt x="20953" y="1"/>
                        <a:pt x="207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4"/>
                <p:cNvSpPr/>
                <p:nvPr/>
              </p:nvSpPr>
              <p:spPr>
                <a:xfrm>
                  <a:off x="5468250" y="4515750"/>
                  <a:ext cx="458250" cy="26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10770" extrusionOk="0">
                      <a:moveTo>
                        <a:pt x="725" y="0"/>
                      </a:moveTo>
                      <a:cubicBezTo>
                        <a:pt x="307" y="0"/>
                        <a:pt x="0" y="335"/>
                        <a:pt x="0" y="725"/>
                      </a:cubicBezTo>
                      <a:lnTo>
                        <a:pt x="0" y="10044"/>
                      </a:lnTo>
                      <a:cubicBezTo>
                        <a:pt x="0" y="10434"/>
                        <a:pt x="307" y="10769"/>
                        <a:pt x="725" y="10769"/>
                      </a:cubicBezTo>
                      <a:lnTo>
                        <a:pt x="17604" y="10769"/>
                      </a:lnTo>
                      <a:cubicBezTo>
                        <a:pt x="17995" y="10769"/>
                        <a:pt x="18330" y="10434"/>
                        <a:pt x="18330" y="10044"/>
                      </a:cubicBezTo>
                      <a:lnTo>
                        <a:pt x="18330" y="725"/>
                      </a:lnTo>
                      <a:cubicBezTo>
                        <a:pt x="18330" y="335"/>
                        <a:pt x="17995" y="0"/>
                        <a:pt x="176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4"/>
                <p:cNvSpPr/>
                <p:nvPr/>
              </p:nvSpPr>
              <p:spPr>
                <a:xfrm>
                  <a:off x="5664225" y="4605025"/>
                  <a:ext cx="55825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2233" extrusionOk="0">
                      <a:moveTo>
                        <a:pt x="1117" y="0"/>
                      </a:moveTo>
                      <a:cubicBezTo>
                        <a:pt x="503" y="0"/>
                        <a:pt x="1" y="502"/>
                        <a:pt x="1" y="1116"/>
                      </a:cubicBezTo>
                      <a:cubicBezTo>
                        <a:pt x="1" y="1730"/>
                        <a:pt x="503" y="2232"/>
                        <a:pt x="1117" y="2232"/>
                      </a:cubicBezTo>
                      <a:cubicBezTo>
                        <a:pt x="1758" y="2232"/>
                        <a:pt x="2233" y="1730"/>
                        <a:pt x="2233" y="1116"/>
                      </a:cubicBezTo>
                      <a:cubicBezTo>
                        <a:pt x="2233" y="502"/>
                        <a:pt x="1758" y="0"/>
                        <a:pt x="11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24"/>
              <p:cNvSpPr/>
              <p:nvPr/>
            </p:nvSpPr>
            <p:spPr>
              <a:xfrm>
                <a:off x="7329252" y="3542641"/>
                <a:ext cx="426924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8426" y="9458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7542713" y="3542641"/>
                <a:ext cx="14136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279" y="9458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7329252" y="3542641"/>
                <a:ext cx="426924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8426" y="120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7602045" y="3939822"/>
                <a:ext cx="12768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94" extrusionOk="0">
                    <a:moveTo>
                      <a:pt x="1" y="1"/>
                    </a:moveTo>
                    <a:lnTo>
                      <a:pt x="1" y="894"/>
                    </a:lnTo>
                    <a:lnTo>
                      <a:pt x="252" y="894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7590746" y="3914387"/>
                <a:ext cx="35417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7" extrusionOk="0">
                    <a:moveTo>
                      <a:pt x="363" y="1"/>
                    </a:moveTo>
                    <a:lnTo>
                      <a:pt x="1" y="587"/>
                    </a:lnTo>
                    <a:lnTo>
                      <a:pt x="698" y="58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7640248" y="3939822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1"/>
                    </a:moveTo>
                    <a:lnTo>
                      <a:pt x="0" y="894"/>
                    </a:lnTo>
                    <a:lnTo>
                      <a:pt x="223" y="894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7628898" y="3914387"/>
                <a:ext cx="33998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87" extrusionOk="0">
                    <a:moveTo>
                      <a:pt x="336" y="1"/>
                    </a:moveTo>
                    <a:lnTo>
                      <a:pt x="1" y="587"/>
                    </a:lnTo>
                    <a:lnTo>
                      <a:pt x="670" y="587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590746" y="3990743"/>
                <a:ext cx="72151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40" extrusionOk="0">
                    <a:moveTo>
                      <a:pt x="1" y="0"/>
                    </a:moveTo>
                    <a:lnTo>
                      <a:pt x="1" y="140"/>
                    </a:lnTo>
                    <a:lnTo>
                      <a:pt x="1423" y="140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7398514" y="3603391"/>
                <a:ext cx="4666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89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7398514" y="3542641"/>
                <a:ext cx="4666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631736" y="3603391"/>
                <a:ext cx="4671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89" extrusionOk="0">
                    <a:moveTo>
                      <a:pt x="1" y="1"/>
                    </a:moveTo>
                    <a:lnTo>
                      <a:pt x="1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7631736" y="3542641"/>
                <a:ext cx="4671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200" extrusionOk="0">
                    <a:moveTo>
                      <a:pt x="1" y="0"/>
                    </a:moveTo>
                    <a:lnTo>
                      <a:pt x="1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7775935" y="3641595"/>
                <a:ext cx="428343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8454" y="7421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7989396" y="3641595"/>
                <a:ext cx="14187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279" y="742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7775935" y="3641595"/>
                <a:ext cx="428343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8454" y="1172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8050146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8038847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5" y="1"/>
                    </a:moveTo>
                    <a:lnTo>
                      <a:pt x="1" y="559"/>
                    </a:lnTo>
                    <a:lnTo>
                      <a:pt x="670" y="55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8086930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8075581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1"/>
                    </a:moveTo>
                    <a:lnTo>
                      <a:pt x="1" y="559"/>
                    </a:lnTo>
                    <a:lnTo>
                      <a:pt x="671" y="55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8038847" y="3986487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7845197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0" y="1"/>
                    </a:moveTo>
                    <a:lnTo>
                      <a:pt x="0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7845197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8078418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1"/>
                    </a:moveTo>
                    <a:lnTo>
                      <a:pt x="1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8078418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6874057" y="3751846"/>
                <a:ext cx="426975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8426" y="519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7087519" y="3751846"/>
                <a:ext cx="14187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279" y="519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6874057" y="3751846"/>
                <a:ext cx="42697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8426" y="1172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7148319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7136970" y="3908763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0"/>
                    </a:moveTo>
                    <a:lnTo>
                      <a:pt x="1" y="558"/>
                    </a:lnTo>
                    <a:lnTo>
                      <a:pt x="671" y="558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7185053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7173754" y="3908763"/>
                <a:ext cx="33947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59" extrusionOk="0">
                    <a:moveTo>
                      <a:pt x="335" y="0"/>
                    </a:moveTo>
                    <a:lnTo>
                      <a:pt x="0" y="558"/>
                    </a:lnTo>
                    <a:lnTo>
                      <a:pt x="670" y="558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7136970" y="3983649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943320" y="3811229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0"/>
                    </a:moveTo>
                    <a:lnTo>
                      <a:pt x="1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943320" y="3751846"/>
                <a:ext cx="4671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7176592" y="3811229"/>
                <a:ext cx="4666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17" extrusionOk="0">
                    <a:moveTo>
                      <a:pt x="0" y="0"/>
                    </a:moveTo>
                    <a:lnTo>
                      <a:pt x="0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7176592" y="3751846"/>
                <a:ext cx="4666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73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6763806" y="4016178"/>
                <a:ext cx="1529550" cy="147037"/>
              </a:xfrm>
              <a:custGeom>
                <a:avLst/>
                <a:gdLst/>
                <a:ahLst/>
                <a:cxnLst/>
                <a:rect l="l" t="t" r="r" b="b"/>
                <a:pathLst>
                  <a:path w="30188" h="2902" extrusionOk="0">
                    <a:moveTo>
                      <a:pt x="1451" y="0"/>
                    </a:moveTo>
                    <a:cubicBezTo>
                      <a:pt x="642" y="0"/>
                      <a:pt x="1" y="642"/>
                      <a:pt x="1" y="1451"/>
                    </a:cubicBezTo>
                    <a:cubicBezTo>
                      <a:pt x="1" y="2260"/>
                      <a:pt x="642" y="2902"/>
                      <a:pt x="1451" y="2902"/>
                    </a:cubicBezTo>
                    <a:lnTo>
                      <a:pt x="28737" y="2902"/>
                    </a:lnTo>
                    <a:cubicBezTo>
                      <a:pt x="29546" y="2902"/>
                      <a:pt x="30187" y="2260"/>
                      <a:pt x="30187" y="1451"/>
                    </a:cubicBezTo>
                    <a:cubicBezTo>
                      <a:pt x="30187" y="642"/>
                      <a:pt x="29546" y="0"/>
                      <a:pt x="28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6816094" y="4060005"/>
                <a:ext cx="1427759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28179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lnTo>
                      <a:pt x="27593" y="1172"/>
                    </a:lnTo>
                    <a:cubicBezTo>
                      <a:pt x="27900" y="1172"/>
                      <a:pt x="28179" y="921"/>
                      <a:pt x="28179" y="586"/>
                    </a:cubicBezTo>
                    <a:cubicBezTo>
                      <a:pt x="28179" y="251"/>
                      <a:pt x="27900" y="0"/>
                      <a:pt x="27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8184465" y="4060005"/>
                <a:ext cx="59382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173" extrusionOk="0">
                    <a:moveTo>
                      <a:pt x="586" y="0"/>
                    </a:moveTo>
                    <a:cubicBezTo>
                      <a:pt x="251" y="0"/>
                      <a:pt x="0" y="251"/>
                      <a:pt x="0" y="586"/>
                    </a:cubicBezTo>
                    <a:cubicBezTo>
                      <a:pt x="0" y="921"/>
                      <a:pt x="251" y="1172"/>
                      <a:pt x="586" y="1172"/>
                    </a:cubicBezTo>
                    <a:cubicBezTo>
                      <a:pt x="893" y="1172"/>
                      <a:pt x="1172" y="921"/>
                      <a:pt x="1172" y="586"/>
                    </a:cubicBezTo>
                    <a:cubicBezTo>
                      <a:pt x="1172" y="251"/>
                      <a:pt x="893" y="0"/>
                      <a:pt x="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6816094" y="4060005"/>
                <a:ext cx="59433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cubicBezTo>
                      <a:pt x="922" y="1172"/>
                      <a:pt x="1173" y="921"/>
                      <a:pt x="1173" y="586"/>
                    </a:cubicBezTo>
                    <a:cubicBezTo>
                      <a:pt x="1173" y="251"/>
                      <a:pt x="922" y="0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7054990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87547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723313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7411232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7589327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7767422" y="4016178"/>
                <a:ext cx="1140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7945569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8123664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7054990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687547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723313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7411232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7589327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7767422" y="4119387"/>
                <a:ext cx="1140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7945569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8123664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5583461" y="207111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0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5648518" y="2502240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6048015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6156001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586476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5900132" y="2523470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6106499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6020264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5986367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6069765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6178599" y="2523470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6324216" y="207111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0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5583461" y="2071112"/>
                <a:ext cx="1482936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29267" y="4157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6532003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0" y="1"/>
                    </a:moveTo>
                    <a:lnTo>
                      <a:pt x="0" y="3126"/>
                    </a:lnTo>
                    <a:lnTo>
                      <a:pt x="781" y="3126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6493800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45" y="1"/>
                    </a:moveTo>
                    <a:lnTo>
                      <a:pt x="1" y="2038"/>
                    </a:lnTo>
                    <a:lnTo>
                      <a:pt x="2317" y="2038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6663434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1" y="1"/>
                    </a:moveTo>
                    <a:lnTo>
                      <a:pt x="1" y="3126"/>
                    </a:lnTo>
                    <a:lnTo>
                      <a:pt x="782" y="3126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6623863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72" y="1"/>
                    </a:moveTo>
                    <a:lnTo>
                      <a:pt x="1" y="2038"/>
                    </a:lnTo>
                    <a:lnTo>
                      <a:pt x="2316" y="203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6493800" y="2743973"/>
                <a:ext cx="247460" cy="24067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75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4883" y="475"/>
                    </a:lnTo>
                    <a:lnTo>
                      <a:pt x="4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5823776" y="2281736"/>
                <a:ext cx="162643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795" extrusionOk="0">
                    <a:moveTo>
                      <a:pt x="1" y="0"/>
                    </a:moveTo>
                    <a:lnTo>
                      <a:pt x="1" y="3795"/>
                    </a:lnTo>
                    <a:lnTo>
                      <a:pt x="3209" y="3795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5823776" y="2071112"/>
                <a:ext cx="162643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3209" y="4157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6632375" y="2281736"/>
                <a:ext cx="164011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795" extrusionOk="0">
                    <a:moveTo>
                      <a:pt x="0" y="0"/>
                    </a:moveTo>
                    <a:lnTo>
                      <a:pt x="0" y="3795"/>
                    </a:lnTo>
                    <a:lnTo>
                      <a:pt x="3236" y="3795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32375" y="2071112"/>
                <a:ext cx="164011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58" extrusionOk="0">
                    <a:moveTo>
                      <a:pt x="0" y="0"/>
                    </a:moveTo>
                    <a:lnTo>
                      <a:pt x="0" y="4157"/>
                    </a:lnTo>
                    <a:lnTo>
                      <a:pt x="3236" y="4157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5583461" y="287824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1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5648518" y="3309369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6048015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6156001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586476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5900132" y="3330599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6106499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6020264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6069765" y="3330599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6178599" y="3330599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6324216" y="287824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1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5583461" y="2878242"/>
                <a:ext cx="1482936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29267" y="4130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6532003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0" y="0"/>
                    </a:moveTo>
                    <a:lnTo>
                      <a:pt x="0" y="3125"/>
                    </a:lnTo>
                    <a:lnTo>
                      <a:pt x="781" y="3125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6493800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45" y="0"/>
                    </a:moveTo>
                    <a:lnTo>
                      <a:pt x="1" y="2009"/>
                    </a:lnTo>
                    <a:lnTo>
                      <a:pt x="2317" y="200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6663434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1" y="0"/>
                    </a:moveTo>
                    <a:lnTo>
                      <a:pt x="1" y="3125"/>
                    </a:lnTo>
                    <a:lnTo>
                      <a:pt x="782" y="3125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6623863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72" y="0"/>
                    </a:moveTo>
                    <a:lnTo>
                      <a:pt x="1" y="2009"/>
                    </a:lnTo>
                    <a:lnTo>
                      <a:pt x="2316" y="2009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6493800" y="3549684"/>
                <a:ext cx="247460" cy="25486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03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4883" y="503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5823776" y="3087447"/>
                <a:ext cx="162643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823" extrusionOk="0">
                    <a:moveTo>
                      <a:pt x="1" y="1"/>
                    </a:moveTo>
                    <a:lnTo>
                      <a:pt x="1" y="3823"/>
                    </a:lnTo>
                    <a:lnTo>
                      <a:pt x="3209" y="3823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5823776" y="2878242"/>
                <a:ext cx="162643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3209" y="4130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6632375" y="3087447"/>
                <a:ext cx="164011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823" extrusionOk="0">
                    <a:moveTo>
                      <a:pt x="0" y="1"/>
                    </a:moveTo>
                    <a:lnTo>
                      <a:pt x="0" y="3823"/>
                    </a:lnTo>
                    <a:lnTo>
                      <a:pt x="3236" y="3823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6632375" y="2878242"/>
                <a:ext cx="164011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30" extrusionOk="0">
                    <a:moveTo>
                      <a:pt x="0" y="1"/>
                    </a:moveTo>
                    <a:lnTo>
                      <a:pt x="0" y="4130"/>
                    </a:lnTo>
                    <a:lnTo>
                      <a:pt x="3236" y="4130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24"/>
            <p:cNvGrpSpPr/>
            <p:nvPr/>
          </p:nvGrpSpPr>
          <p:grpSpPr>
            <a:xfrm>
              <a:off x="5681031" y="2523470"/>
              <a:ext cx="18443" cy="1051701"/>
              <a:chOff x="5772906" y="2523470"/>
              <a:chExt cx="18443" cy="1051701"/>
            </a:xfrm>
          </p:grpSpPr>
          <p:sp>
            <p:nvSpPr>
              <p:cNvPr id="294" name="Google Shape;294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4"/>
            <p:cNvGrpSpPr/>
            <p:nvPr/>
          </p:nvGrpSpPr>
          <p:grpSpPr>
            <a:xfrm>
              <a:off x="5712409" y="2523470"/>
              <a:ext cx="38203" cy="1051701"/>
              <a:chOff x="5804016" y="2523470"/>
              <a:chExt cx="38203" cy="1051701"/>
            </a:xfrm>
          </p:grpSpPr>
          <p:sp>
            <p:nvSpPr>
              <p:cNvPr id="297" name="Google Shape;297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4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16" name="Google Shape;16;p4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0525"/>
            <a:ext cx="382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855774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3225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322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385577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7325359" y="2505122"/>
            <a:ext cx="2185202" cy="2744414"/>
            <a:chOff x="7325359" y="2505122"/>
            <a:chExt cx="2185202" cy="2744414"/>
          </a:xfrm>
        </p:grpSpPr>
        <p:sp>
          <p:nvSpPr>
            <p:cNvPr id="29" name="Google Shape;29;p5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 flipH="1">
            <a:off x="-650141" y="2525947"/>
            <a:ext cx="2185202" cy="2744414"/>
            <a:chOff x="7325359" y="2505122"/>
            <a:chExt cx="2185202" cy="2744414"/>
          </a:xfrm>
        </p:grpSpPr>
        <p:sp>
          <p:nvSpPr>
            <p:cNvPr id="35" name="Google Shape;35;p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076700" y="2146025"/>
            <a:ext cx="39732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76700" y="1162050"/>
            <a:ext cx="397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14350" y="1162050"/>
            <a:ext cx="3254100" cy="2819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44" name="Google Shape;44;p8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9"/>
          <p:cNvGrpSpPr/>
          <p:nvPr/>
        </p:nvGrpSpPr>
        <p:grpSpPr>
          <a:xfrm>
            <a:off x="-354391" y="2505122"/>
            <a:ext cx="2185202" cy="2744414"/>
            <a:chOff x="7325359" y="2505122"/>
            <a:chExt cx="2185202" cy="2744414"/>
          </a:xfrm>
        </p:grpSpPr>
        <p:sp>
          <p:nvSpPr>
            <p:cNvPr id="53" name="Google Shape;53;p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daledeford@gmail.com" TargetMode="External"/><Relationship Id="rId7" Type="http://schemas.openxmlformats.org/officeDocument/2006/relationships/hyperlink" Target="https://github.com/dman01337/HAM-vs-SPA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hyperlink" Target="https://www.linkedin.com/in/dale-deford-81b54092/" TargetMode="Externa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massassin.apache.org/old/publiccorpu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5"/>
          <p:cNvGrpSpPr/>
          <p:nvPr/>
        </p:nvGrpSpPr>
        <p:grpSpPr>
          <a:xfrm>
            <a:off x="4625125" y="-182901"/>
            <a:ext cx="4639500" cy="4463201"/>
            <a:chOff x="4625125" y="-182901"/>
            <a:chExt cx="4639500" cy="4463201"/>
          </a:xfrm>
        </p:grpSpPr>
        <p:sp>
          <p:nvSpPr>
            <p:cNvPr id="304" name="Google Shape;304;p25"/>
            <p:cNvSpPr/>
            <p:nvPr/>
          </p:nvSpPr>
          <p:spPr>
            <a:xfrm>
              <a:off x="5201619" y="2272712"/>
              <a:ext cx="1175887" cy="101833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7705950" y="296015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625125" y="332030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516230" y="1047752"/>
              <a:ext cx="1227300" cy="1063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81525" y="-182901"/>
              <a:ext cx="1881600" cy="1629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7596925" y="-76194"/>
              <a:ext cx="1667700" cy="1444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853450" y="1680151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880500" y="2021376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5"/>
          <p:cNvSpPr txBox="1">
            <a:spLocks noGrp="1"/>
          </p:cNvSpPr>
          <p:nvPr>
            <p:ph type="ctrTitle"/>
          </p:nvPr>
        </p:nvSpPr>
        <p:spPr>
          <a:xfrm>
            <a:off x="370800" y="2021376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Email Filter -</a:t>
            </a:r>
            <a:br>
              <a:rPr lang="en" dirty="0"/>
            </a:br>
            <a:r>
              <a:rPr lang="en" dirty="0"/>
              <a:t>Machine Learning Model</a:t>
            </a:r>
            <a:endParaRPr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B9725C0-342F-FAC6-F898-E2FC2E50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761061"/>
            <a:ext cx="3621378" cy="362137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9" name="Google Shape;1119;p34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36690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Predictive Modeling</a:t>
            </a:r>
            <a:endParaRPr sz="3800"/>
          </a:p>
        </p:txBody>
      </p:sp>
      <p:sp>
        <p:nvSpPr>
          <p:cNvPr id="1120" name="Google Shape;1120;p34"/>
          <p:cNvSpPr txBox="1"/>
          <p:nvPr/>
        </p:nvSpPr>
        <p:spPr>
          <a:xfrm>
            <a:off x="2606825" y="2486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4" name="Google Shape;835;p27">
            <a:extLst>
              <a:ext uri="{FF2B5EF4-FFF2-40B4-BE49-F238E27FC236}">
                <a16:creationId xmlns:a16="http://schemas.microsoft.com/office/drawing/2014/main" id="{1D66D78E-D20C-ACA5-E146-070F2EF27353}"/>
              </a:ext>
            </a:extLst>
          </p:cNvPr>
          <p:cNvGrpSpPr/>
          <p:nvPr/>
        </p:nvGrpSpPr>
        <p:grpSpPr>
          <a:xfrm>
            <a:off x="5547249" y="205082"/>
            <a:ext cx="3427966" cy="3650502"/>
            <a:chOff x="4832664" y="586105"/>
            <a:chExt cx="3990647" cy="4065147"/>
          </a:xfrm>
        </p:grpSpPr>
        <p:sp>
          <p:nvSpPr>
            <p:cNvPr id="5" name="Google Shape;836;p27">
              <a:extLst>
                <a:ext uri="{FF2B5EF4-FFF2-40B4-BE49-F238E27FC236}">
                  <a16:creationId xmlns:a16="http://schemas.microsoft.com/office/drawing/2014/main" id="{8D13B9C6-F66C-03C1-EEA4-006E4FC03AA3}"/>
                </a:ext>
              </a:extLst>
            </p:cNvPr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7;p27">
              <a:extLst>
                <a:ext uri="{FF2B5EF4-FFF2-40B4-BE49-F238E27FC236}">
                  <a16:creationId xmlns:a16="http://schemas.microsoft.com/office/drawing/2014/main" id="{3944FFF5-70FD-2724-65F3-640049FA3049}"/>
                </a:ext>
              </a:extLst>
            </p:cNvPr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27">
              <a:extLst>
                <a:ext uri="{FF2B5EF4-FFF2-40B4-BE49-F238E27FC236}">
                  <a16:creationId xmlns:a16="http://schemas.microsoft.com/office/drawing/2014/main" id="{7D126B24-A4BB-4D7E-A2CF-1301ECE4F018}"/>
                </a:ext>
              </a:extLst>
            </p:cNvPr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975;p27">
            <a:extLst>
              <a:ext uri="{FF2B5EF4-FFF2-40B4-BE49-F238E27FC236}">
                <a16:creationId xmlns:a16="http://schemas.microsoft.com/office/drawing/2014/main" id="{792FD2AA-1FD3-4FBB-4A4B-5221C28DD327}"/>
              </a:ext>
            </a:extLst>
          </p:cNvPr>
          <p:cNvSpPr txBox="1">
            <a:spLocks/>
          </p:cNvSpPr>
          <p:nvPr/>
        </p:nvSpPr>
        <p:spPr>
          <a:xfrm>
            <a:off x="286500" y="1685100"/>
            <a:ext cx="5108084" cy="2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0" indent="0">
              <a:buFont typeface="Rosario"/>
              <a:buNone/>
            </a:pPr>
            <a:r>
              <a:rPr lang="en-US" sz="1600" b="1" u="sng" dirty="0"/>
              <a:t>BUSINESS REQUIREMENT</a:t>
            </a:r>
            <a:r>
              <a:rPr lang="en-US" sz="1600" dirty="0"/>
              <a:t>:  </a:t>
            </a:r>
          </a:p>
          <a:p>
            <a:pPr marL="0" indent="0">
              <a:buFont typeface="Rosario"/>
              <a:buNone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Getting SPAM in the inbox irritates our </a:t>
            </a:r>
            <a:r>
              <a:rPr lang="en-US" sz="1600" b="1" u="sng" dirty="0"/>
              <a:t>customers</a:t>
            </a:r>
            <a:r>
              <a:rPr lang="en-US" sz="1600" dirty="0"/>
              <a:t>, but missing an important message because we classified it as SPAM will really anger them!</a:t>
            </a:r>
          </a:p>
          <a:p>
            <a:pPr marL="0" indent="0">
              <a:buNone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Optimizing models on </a:t>
            </a:r>
            <a:r>
              <a:rPr lang="en-US" sz="1600" b="1" dirty="0"/>
              <a:t>Precision (minimize False-Pos)</a:t>
            </a:r>
            <a:r>
              <a:rPr lang="en-US" sz="1600" dirty="0"/>
              <a:t>, then </a:t>
            </a:r>
            <a:r>
              <a:rPr lang="en-US" sz="1600" b="1" dirty="0"/>
              <a:t>Accuracy</a:t>
            </a:r>
          </a:p>
          <a:p>
            <a:pPr marL="285750" indent="-285750">
              <a:buFontTx/>
              <a:buChar char="-"/>
            </a:pPr>
            <a:endParaRPr lang="en-US" sz="1600" b="1" dirty="0"/>
          </a:p>
          <a:p>
            <a:pPr marL="285750" indent="-285750">
              <a:buFontTx/>
              <a:buChar char="-"/>
            </a:pPr>
            <a:r>
              <a:rPr lang="en-US" sz="1600" dirty="0"/>
              <a:t>Less than 1% of customers HAM emails are allowed to go to the SPAM classification</a:t>
            </a:r>
          </a:p>
          <a:p>
            <a:pPr marL="285750" indent="-285750">
              <a:buFontTx/>
              <a:buChar char="-"/>
            </a:pPr>
            <a:endParaRPr lang="en-US" sz="1600" b="1" dirty="0"/>
          </a:p>
          <a:p>
            <a:pPr marL="0" indent="0">
              <a:buFont typeface="Rosario"/>
              <a:buNone/>
            </a:pPr>
            <a:endParaRPr lang="en-US" sz="1600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BCAB9AC-3298-D707-3BE9-F725DC0C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87" y="439908"/>
            <a:ext cx="3213749" cy="321374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Baseline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51" y="1313934"/>
            <a:ext cx="1486107" cy="924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00" y="2311070"/>
            <a:ext cx="2472220" cy="21042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105" y="2311070"/>
            <a:ext cx="2217846" cy="21042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18286" y="2193876"/>
            <a:ext cx="3820148" cy="244380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2B51C-6316-A0B9-A94B-49CB4ED7D796}"/>
              </a:ext>
            </a:extLst>
          </p:cNvPr>
          <p:cNvSpPr txBox="1"/>
          <p:nvPr/>
        </p:nvSpPr>
        <p:spPr>
          <a:xfrm>
            <a:off x="4138067" y="944602"/>
            <a:ext cx="3408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Regex tokenizer of &gt;2 characters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Binary vectorizer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Multinomial Bayes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438BE-2DA8-6ACB-6839-67E36DB5756B}"/>
              </a:ext>
            </a:extLst>
          </p:cNvPr>
          <p:cNvSpPr txBox="1"/>
          <p:nvPr/>
        </p:nvSpPr>
        <p:spPr>
          <a:xfrm>
            <a:off x="6217921" y="2311070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86%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0CB33-7DCB-DA78-41E7-BE115D66DE55}"/>
              </a:ext>
            </a:extLst>
          </p:cNvPr>
          <p:cNvSpPr txBox="1"/>
          <p:nvPr/>
        </p:nvSpPr>
        <p:spPr>
          <a:xfrm>
            <a:off x="7599191" y="2417861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82%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0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Final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1295" y="1266309"/>
            <a:ext cx="1465419" cy="924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526" y="2263445"/>
            <a:ext cx="2452567" cy="21042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2105" y="2265438"/>
            <a:ext cx="2217846" cy="210023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18286" y="2147891"/>
            <a:ext cx="3820148" cy="244052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07F53-B3C1-4463-85CE-E0108A6930CE}"/>
              </a:ext>
            </a:extLst>
          </p:cNvPr>
          <p:cNvSpPr txBox="1"/>
          <p:nvPr/>
        </p:nvSpPr>
        <p:spPr>
          <a:xfrm>
            <a:off x="4572000" y="830584"/>
            <a:ext cx="3408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Word_punct_</a:t>
            </a:r>
            <a:r>
              <a:rPr lang="en-US" sz="1400" dirty="0" err="1"/>
              <a:t>tokenizer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TFIDF vectorizer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Multinomial Bayes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20E2C-5D4B-8785-B273-1FE4F4CBED59}"/>
              </a:ext>
            </a:extLst>
          </p:cNvPr>
          <p:cNvSpPr txBox="1"/>
          <p:nvPr/>
        </p:nvSpPr>
        <p:spPr>
          <a:xfrm>
            <a:off x="7470855" y="2241500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9DBC7-7142-6CCE-2C5A-273383F08E08}"/>
              </a:ext>
            </a:extLst>
          </p:cNvPr>
          <p:cNvSpPr txBox="1"/>
          <p:nvPr/>
        </p:nvSpPr>
        <p:spPr>
          <a:xfrm>
            <a:off x="8155145" y="2169836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92%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9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Baseline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1295" y="804060"/>
            <a:ext cx="1465419" cy="89605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526" y="1793909"/>
            <a:ext cx="2452567" cy="209078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6305" y="1789188"/>
            <a:ext cx="2209445" cy="210023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4089" y="1675978"/>
            <a:ext cx="3808541" cy="24318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1186EA-DE76-90B3-DA6F-08245954C415}"/>
              </a:ext>
            </a:extLst>
          </p:cNvPr>
          <p:cNvSpPr txBox="1"/>
          <p:nvPr/>
        </p:nvSpPr>
        <p:spPr>
          <a:xfrm>
            <a:off x="4277056" y="736975"/>
            <a:ext cx="3408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Regex tokenizer of &gt;2 characters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Binary vectorizer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Multinomial Bayes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50E5A-52D6-58A5-DE81-2EE5E20F46CD}"/>
              </a:ext>
            </a:extLst>
          </p:cNvPr>
          <p:cNvSpPr txBox="1"/>
          <p:nvPr/>
        </p:nvSpPr>
        <p:spPr>
          <a:xfrm>
            <a:off x="7812634" y="1675978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93%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3C229-36DD-53CF-5F77-EC22BE76DCAF}"/>
              </a:ext>
            </a:extLst>
          </p:cNvPr>
          <p:cNvSpPr txBox="1"/>
          <p:nvPr/>
        </p:nvSpPr>
        <p:spPr>
          <a:xfrm>
            <a:off x="8342204" y="1764092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88%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0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2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Feature Engineering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66451-A7D9-1482-BF90-BAF2D45A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093" y="791541"/>
            <a:ext cx="4667607" cy="417504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9988C0-14AF-2381-4909-4966E42E60DC}"/>
              </a:ext>
            </a:extLst>
          </p:cNvPr>
          <p:cNvGrpSpPr/>
          <p:nvPr/>
        </p:nvGrpSpPr>
        <p:grpSpPr>
          <a:xfrm>
            <a:off x="6238875" y="2943874"/>
            <a:ext cx="2476500" cy="2035351"/>
            <a:chOff x="6267450" y="822149"/>
            <a:chExt cx="2476500" cy="2035351"/>
          </a:xfrm>
        </p:grpSpPr>
        <p:sp>
          <p:nvSpPr>
            <p:cNvPr id="9" name="Google Shape;1111;p33">
              <a:extLst>
                <a:ext uri="{FF2B5EF4-FFF2-40B4-BE49-F238E27FC236}">
                  <a16:creationId xmlns:a16="http://schemas.microsoft.com/office/drawing/2014/main" id="{D6E532AA-0DF6-5634-70FE-934C982627D9}"/>
                </a:ext>
              </a:extLst>
            </p:cNvPr>
            <p:cNvSpPr/>
            <p:nvPr/>
          </p:nvSpPr>
          <p:spPr>
            <a:xfrm>
              <a:off x="6267450" y="822149"/>
              <a:ext cx="2476500" cy="2035351"/>
            </a:xfrm>
            <a:prstGeom prst="wedgeRectCallout">
              <a:avLst>
                <a:gd name="adj1" fmla="val -122829"/>
                <a:gd name="adj2" fmla="val 33914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sario"/>
                  <a:ea typeface="Rosario"/>
                  <a:cs typeface="Rosario"/>
                  <a:sym typeface="Rosario"/>
                </a:rPr>
                <a:t>SUBJECT LINE PREDICTIONS</a:t>
              </a:r>
              <a:endParaRPr dirty="0">
                <a:latin typeface="Rosario"/>
                <a:ea typeface="Rosario"/>
                <a:cs typeface="Rosario"/>
                <a:sym typeface="Rosario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177AF0-E941-9DA0-7ECF-0D06B8C56F5F}"/>
                </a:ext>
              </a:extLst>
            </p:cNvPr>
            <p:cNvGrpSpPr/>
            <p:nvPr/>
          </p:nvGrpSpPr>
          <p:grpSpPr>
            <a:xfrm>
              <a:off x="6606162" y="1205902"/>
              <a:ext cx="1799076" cy="1574846"/>
              <a:chOff x="6458280" y="2494038"/>
              <a:chExt cx="2217846" cy="21002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87CFB0E-5147-2F94-2CCF-82CEEA79A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58280" y="2494038"/>
                <a:ext cx="2217846" cy="2100233"/>
              </a:xfrm>
              <a:prstGeom prst="rect">
                <a:avLst/>
              </a:prstGeom>
              <a:ln>
                <a:solidFill>
                  <a:schemeClr val="bg1">
                    <a:lumMod val="10000"/>
                  </a:schemeClr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84755EA-3083-5A4E-46A5-723F12F2C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591425" y="3910287"/>
                <a:ext cx="1084701" cy="683983"/>
              </a:xfrm>
              <a:prstGeom prst="rect">
                <a:avLst/>
              </a:prstGeom>
              <a:ln>
                <a:solidFill>
                  <a:schemeClr val="bg1">
                    <a:lumMod val="10000"/>
                  </a:schemeClr>
                </a:solidFill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With Feature Engineering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5245" y="736975"/>
            <a:ext cx="3382120" cy="15776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932" y="2403509"/>
            <a:ext cx="2451754" cy="209078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6305" y="2402766"/>
            <a:ext cx="2209445" cy="209227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9889" y="1836910"/>
            <a:ext cx="3796940" cy="24318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54C6E1-8E8A-07FB-3DD7-36DCECF0F1EC}"/>
              </a:ext>
            </a:extLst>
          </p:cNvPr>
          <p:cNvSpPr txBox="1"/>
          <p:nvPr/>
        </p:nvSpPr>
        <p:spPr>
          <a:xfrm>
            <a:off x="4775341" y="777156"/>
            <a:ext cx="34088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Regex tokenizer of &gt;2 characters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TF-IDF vectorizer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Multinomial Bayes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0CEAB-4AEA-AAEB-12EC-5B64294D2534}"/>
              </a:ext>
            </a:extLst>
          </p:cNvPr>
          <p:cNvSpPr txBox="1"/>
          <p:nvPr/>
        </p:nvSpPr>
        <p:spPr>
          <a:xfrm>
            <a:off x="7985605" y="1833991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94%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AE100-53F5-7C5F-48FC-C8B0127D74B8}"/>
              </a:ext>
            </a:extLst>
          </p:cNvPr>
          <p:cNvSpPr txBox="1"/>
          <p:nvPr/>
        </p:nvSpPr>
        <p:spPr>
          <a:xfrm>
            <a:off x="8417047" y="1855936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82%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9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Best Na</a:t>
            </a:r>
            <a:r>
              <a:rPr lang="en-US" dirty="0" err="1"/>
              <a:t>i</a:t>
            </a:r>
            <a:r>
              <a:rPr lang="en" dirty="0"/>
              <a:t>ve Bayes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4306" y="736975"/>
            <a:ext cx="2811312" cy="19014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913" y="2720604"/>
            <a:ext cx="2581576" cy="221066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7728" y="2717835"/>
            <a:ext cx="2337922" cy="220951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9889" y="1887380"/>
            <a:ext cx="3796940" cy="241869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D59F0-9620-1101-BAB8-7D8278975375}"/>
              </a:ext>
            </a:extLst>
          </p:cNvPr>
          <p:cNvSpPr txBox="1"/>
          <p:nvPr/>
        </p:nvSpPr>
        <p:spPr>
          <a:xfrm>
            <a:off x="4616172" y="901418"/>
            <a:ext cx="3876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Hyperparameter </a:t>
            </a:r>
            <a:r>
              <a:rPr lang="en-US" sz="1400" dirty="0" err="1"/>
              <a:t>Gridsearch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NB Model wrapped in Prob Threshold Adjuster  (&lt;1% FPR)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B5B58-2AA0-3488-5539-12E3CFDE815B}"/>
              </a:ext>
            </a:extLst>
          </p:cNvPr>
          <p:cNvSpPr txBox="1"/>
          <p:nvPr/>
        </p:nvSpPr>
        <p:spPr>
          <a:xfrm>
            <a:off x="8045452" y="1831927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94%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13441-E1A7-7A3B-0368-BFF98EFA2F87}"/>
              </a:ext>
            </a:extLst>
          </p:cNvPr>
          <p:cNvSpPr txBox="1"/>
          <p:nvPr/>
        </p:nvSpPr>
        <p:spPr>
          <a:xfrm>
            <a:off x="8470255" y="1809981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96%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</a:t>
            </a:r>
            <a:r>
              <a:rPr lang="en-US" dirty="0"/>
              <a:t>Neural Network Baseline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3455" y="809625"/>
            <a:ext cx="3220967" cy="18288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991" y="2726920"/>
            <a:ext cx="2573420" cy="219802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9942" y="2717835"/>
            <a:ext cx="2333494" cy="220951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5153" y="1806913"/>
            <a:ext cx="3691442" cy="248580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CCFC2-0D19-09C5-5A88-E4427FC9C17E}"/>
              </a:ext>
            </a:extLst>
          </p:cNvPr>
          <p:cNvSpPr txBox="1"/>
          <p:nvPr/>
        </p:nvSpPr>
        <p:spPr>
          <a:xfrm>
            <a:off x="5063436" y="901988"/>
            <a:ext cx="4752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One hidden layer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Threshold Adjusted (&lt;1% FPR)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F8AF9-80F4-25BD-EB92-32A658CE4413}"/>
              </a:ext>
            </a:extLst>
          </p:cNvPr>
          <p:cNvSpPr txBox="1"/>
          <p:nvPr/>
        </p:nvSpPr>
        <p:spPr>
          <a:xfrm>
            <a:off x="8177122" y="1751457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97%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1FD69-0102-FE20-6323-5DA5C49F0854}"/>
              </a:ext>
            </a:extLst>
          </p:cNvPr>
          <p:cNvSpPr txBox="1"/>
          <p:nvPr/>
        </p:nvSpPr>
        <p:spPr>
          <a:xfrm>
            <a:off x="8623870" y="1751456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96%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5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</a:t>
            </a:r>
            <a:r>
              <a:rPr lang="en-US" dirty="0"/>
              <a:t>Neural Network Final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721" y="764031"/>
            <a:ext cx="3183838" cy="18077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615" y="2730870"/>
            <a:ext cx="2564171" cy="219012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68982" y="2727791"/>
            <a:ext cx="2333494" cy="220484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79671" y="2072297"/>
            <a:ext cx="3602305" cy="241869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CCFC2-0D19-09C5-5A88-E4427FC9C17E}"/>
              </a:ext>
            </a:extLst>
          </p:cNvPr>
          <p:cNvSpPr txBox="1"/>
          <p:nvPr/>
        </p:nvSpPr>
        <p:spPr>
          <a:xfrm>
            <a:off x="5016012" y="710170"/>
            <a:ext cx="33910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5 hidden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dropout layers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Gri</a:t>
            </a:r>
            <a:r>
              <a:rPr lang="en-US" dirty="0" err="1"/>
              <a:t>dsearch</a:t>
            </a:r>
            <a:r>
              <a:rPr lang="en-US" dirty="0"/>
              <a:t> using Hyperband() 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Prob Threshold Adjusted (&lt;1% FPR)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C056B-DCBF-356B-40D3-742A44993686}"/>
              </a:ext>
            </a:extLst>
          </p:cNvPr>
          <p:cNvSpPr txBox="1"/>
          <p:nvPr/>
        </p:nvSpPr>
        <p:spPr>
          <a:xfrm>
            <a:off x="8177122" y="1788932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5F5A9-39C8-A41F-60E8-F2ACFCEDFFAE}"/>
              </a:ext>
            </a:extLst>
          </p:cNvPr>
          <p:cNvSpPr txBox="1"/>
          <p:nvPr/>
        </p:nvSpPr>
        <p:spPr>
          <a:xfrm>
            <a:off x="8623870" y="1788931"/>
            <a:ext cx="563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98%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567F8B-23B0-E53F-D96E-F32202CF1EF6}"/>
              </a:ext>
            </a:extLst>
          </p:cNvPr>
          <p:cNvCxnSpPr>
            <a:stCxn id="2" idx="2"/>
          </p:cNvCxnSpPr>
          <p:nvPr/>
        </p:nvCxnSpPr>
        <p:spPr>
          <a:xfrm>
            <a:off x="8458757" y="2096709"/>
            <a:ext cx="33443" cy="144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A459E2-34B0-0E4A-4958-A81E86F9AC8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8773835" y="2096708"/>
            <a:ext cx="131670" cy="1443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3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0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2" name="Google Shape;1302;p40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4791300" cy="11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 </a:t>
            </a:r>
            <a:endParaRPr sz="3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4979-4BBC-E331-15F6-711A47B4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475" y="1336578"/>
            <a:ext cx="5414531" cy="363547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68716-CC7E-A636-D4AB-2A77B406A6ED}"/>
              </a:ext>
            </a:extLst>
          </p:cNvPr>
          <p:cNvSpPr txBox="1"/>
          <p:nvPr/>
        </p:nvSpPr>
        <p:spPr>
          <a:xfrm>
            <a:off x="5905500" y="1319123"/>
            <a:ext cx="30099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Final Model Test Metrics: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Precision:    </a:t>
            </a:r>
            <a:r>
              <a:rPr lang="en-US" sz="1400" b="1" dirty="0"/>
              <a:t>97.7%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Accuracy:    </a:t>
            </a:r>
            <a:r>
              <a:rPr lang="en-US" b="1" dirty="0"/>
              <a:t>97.8%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EA01F-94A7-963B-68A6-EAF7E0B994E8}"/>
              </a:ext>
            </a:extLst>
          </p:cNvPr>
          <p:cNvSpPr txBox="1"/>
          <p:nvPr/>
        </p:nvSpPr>
        <p:spPr>
          <a:xfrm>
            <a:off x="5905499" y="2654827"/>
            <a:ext cx="30099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Final Business Metrics: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False Pos Rate                  (HAM going to SPAM):   </a:t>
            </a:r>
            <a:r>
              <a:rPr lang="en-US" sz="1400" b="1" dirty="0"/>
              <a:t>0.9%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False Neg Rate                (SPAM going to HAM):    </a:t>
            </a:r>
            <a:r>
              <a:rPr lang="en-US" b="1" dirty="0"/>
              <a:t>6%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14C8B-5FB9-4E39-F2DF-6EE0401DA0E7}"/>
              </a:ext>
            </a:extLst>
          </p:cNvPr>
          <p:cNvSpPr/>
          <p:nvPr/>
        </p:nvSpPr>
        <p:spPr>
          <a:xfrm>
            <a:off x="4800600" y="1346103"/>
            <a:ext cx="812406" cy="36354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31175" y="12037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title" idx="2"/>
          </p:nvPr>
        </p:nvSpPr>
        <p:spPr>
          <a:xfrm>
            <a:off x="806100" y="1203700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3"/>
          </p:nvPr>
        </p:nvSpPr>
        <p:spPr>
          <a:xfrm>
            <a:off x="806100" y="1792452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4"/>
          </p:nvPr>
        </p:nvSpPr>
        <p:spPr>
          <a:xfrm>
            <a:off x="1831175" y="179245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5"/>
          </p:nvPr>
        </p:nvSpPr>
        <p:spPr>
          <a:xfrm>
            <a:off x="806100" y="2381203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6"/>
          </p:nvPr>
        </p:nvSpPr>
        <p:spPr>
          <a:xfrm>
            <a:off x="1831175" y="23812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7"/>
          </p:nvPr>
        </p:nvSpPr>
        <p:spPr>
          <a:xfrm>
            <a:off x="806100" y="2969955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subTitle" idx="8"/>
          </p:nvPr>
        </p:nvSpPr>
        <p:spPr>
          <a:xfrm>
            <a:off x="1831175" y="2969950"/>
            <a:ext cx="3799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691" name="Google Shape;691;p26"/>
          <p:cNvSpPr txBox="1">
            <a:spLocks noGrp="1"/>
          </p:cNvSpPr>
          <p:nvPr>
            <p:ph type="title" idx="9"/>
          </p:nvPr>
        </p:nvSpPr>
        <p:spPr>
          <a:xfrm>
            <a:off x="806100" y="3558706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2" name="Google Shape;692;p26"/>
          <p:cNvSpPr txBox="1">
            <a:spLocks noGrp="1"/>
          </p:cNvSpPr>
          <p:nvPr>
            <p:ph type="subTitle" idx="13"/>
          </p:nvPr>
        </p:nvSpPr>
        <p:spPr>
          <a:xfrm>
            <a:off x="1831175" y="35587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694" name="Google Shape;694;p26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26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696" name="Google Shape;696;p26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9" name="Google Shape;829;p26"/>
          <p:cNvSpPr txBox="1">
            <a:spLocks noGrp="1"/>
          </p:cNvSpPr>
          <p:nvPr>
            <p:ph type="title" idx="9"/>
          </p:nvPr>
        </p:nvSpPr>
        <p:spPr>
          <a:xfrm>
            <a:off x="806100" y="4147456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30" name="Google Shape;830;p26"/>
          <p:cNvSpPr txBox="1">
            <a:spLocks noGrp="1"/>
          </p:cNvSpPr>
          <p:nvPr>
            <p:ph type="subTitle" idx="13"/>
          </p:nvPr>
        </p:nvSpPr>
        <p:spPr>
          <a:xfrm>
            <a:off x="1831175" y="414745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162650" y="1650450"/>
            <a:ext cx="5923825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Implement the best Neural Network model during initial Email service rollout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Continue to retrain and retune the models on new anonymized customer data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indent="-330200">
              <a:lnSpc>
                <a:spcPct val="150000"/>
              </a:lnSpc>
              <a:buFont typeface="Rosario"/>
              <a:buAutoNum type="arabicPeriod"/>
            </a:pPr>
            <a:r>
              <a:rPr lang="en-US" dirty="0"/>
              <a:t>Investigate other potential model improvements (see next steps)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/>
            </a:b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1" name="Google Shape;1441;p41"/>
          <p:cNvSpPr txBox="1"/>
          <p:nvPr/>
        </p:nvSpPr>
        <p:spPr>
          <a:xfrm>
            <a:off x="217875" y="2305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2020875" y="147250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D580F67F-361D-5C7D-8C86-D51E71EE0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70" y="1227582"/>
            <a:ext cx="2926080" cy="292608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2"/>
          <p:cNvSpPr txBox="1">
            <a:spLocks noGrp="1"/>
          </p:cNvSpPr>
          <p:nvPr>
            <p:ph type="subTitle" idx="1"/>
          </p:nvPr>
        </p:nvSpPr>
        <p:spPr>
          <a:xfrm>
            <a:off x="170046" y="1281350"/>
            <a:ext cx="7845900" cy="2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Continue to improve the model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Rerun and tune the models with the ‘Cheat words’ removed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Investigate tokenizing based on </a:t>
            </a:r>
            <a:r>
              <a:rPr lang="en-US" dirty="0" err="1"/>
              <a:t>wordcloud</a:t>
            </a:r>
            <a:r>
              <a:rPr lang="en-US" dirty="0"/>
              <a:t> algorithm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Check other model architectures (</a:t>
            </a:r>
            <a:r>
              <a:rPr lang="en-US" dirty="0" err="1"/>
              <a:t>RandomForest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Tune NN for subject-line only, perhaps effective and more efficient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Investigate verbiage and nature of SPAM, are there features we can capture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Investigate the False cases; are there features we can capture</a:t>
            </a:r>
          </a:p>
          <a:p>
            <a:pPr lvl="1" indent="-330200" algn="l">
              <a:lnSpc>
                <a:spcPct val="150000"/>
              </a:lnSpc>
              <a:buAutoNum type="arabicPeriod"/>
            </a:pPr>
            <a:r>
              <a:rPr lang="en-US" dirty="0"/>
              <a:t>Investigate keeping URLs instead of scrubbing them preprocess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Acquire larger data sets of up-to-date emails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4" name="Google Shape;1574;p42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5" name="Google Shape;1575;p42"/>
          <p:cNvSpPr txBox="1">
            <a:spLocks noGrp="1"/>
          </p:cNvSpPr>
          <p:nvPr>
            <p:ph type="title"/>
          </p:nvPr>
        </p:nvSpPr>
        <p:spPr>
          <a:xfrm>
            <a:off x="2389688" y="325325"/>
            <a:ext cx="4791300" cy="7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Next Steps</a:t>
            </a:r>
            <a:endParaRPr sz="3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578347" y="705021"/>
            <a:ext cx="3242829" cy="3412738"/>
            <a:chOff x="578347" y="705021"/>
            <a:chExt cx="3242829" cy="3412738"/>
          </a:xfrm>
        </p:grpSpPr>
        <p:sp>
          <p:nvSpPr>
            <p:cNvPr id="1695" name="Google Shape;1695;p43"/>
            <p:cNvSpPr/>
            <p:nvPr/>
          </p:nvSpPr>
          <p:spPr>
            <a:xfrm flipH="1">
              <a:off x="2146121" y="3059051"/>
              <a:ext cx="1222571" cy="105870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2484676" y="1277503"/>
              <a:ext cx="1336500" cy="11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43"/>
            <p:cNvGrpSpPr/>
            <p:nvPr/>
          </p:nvGrpSpPr>
          <p:grpSpPr>
            <a:xfrm>
              <a:off x="578347" y="705021"/>
              <a:ext cx="1937981" cy="3412682"/>
              <a:chOff x="210712" y="678091"/>
              <a:chExt cx="1937981" cy="3412682"/>
            </a:xfrm>
          </p:grpSpPr>
          <p:sp>
            <p:nvSpPr>
              <p:cNvPr id="1698" name="Google Shape;1698;p43"/>
              <p:cNvSpPr/>
              <p:nvPr/>
            </p:nvSpPr>
            <p:spPr>
              <a:xfrm>
                <a:off x="450024" y="3390573"/>
                <a:ext cx="808200" cy="700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3"/>
              <p:cNvSpPr/>
              <p:nvPr/>
            </p:nvSpPr>
            <p:spPr>
              <a:xfrm flipH="1">
                <a:off x="210712" y="678091"/>
                <a:ext cx="1937981" cy="1678265"/>
              </a:xfrm>
              <a:custGeom>
                <a:avLst/>
                <a:gdLst/>
                <a:ahLst/>
                <a:cxnLst/>
                <a:rect l="l" t="t" r="r" b="b"/>
                <a:pathLst>
                  <a:path w="27063" h="23437" extrusionOk="0">
                    <a:moveTo>
                      <a:pt x="6752" y="1"/>
                    </a:moveTo>
                    <a:lnTo>
                      <a:pt x="0" y="11718"/>
                    </a:lnTo>
                    <a:lnTo>
                      <a:pt x="6752" y="23436"/>
                    </a:lnTo>
                    <a:lnTo>
                      <a:pt x="20283" y="23436"/>
                    </a:lnTo>
                    <a:lnTo>
                      <a:pt x="27063" y="11718"/>
                    </a:lnTo>
                    <a:lnTo>
                      <a:pt x="20283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8" name="Google Shape;1738;p43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Thanks!</a:t>
            </a:r>
            <a:endParaRPr sz="5000"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1"/>
          </p:nvPr>
        </p:nvSpPr>
        <p:spPr>
          <a:xfrm>
            <a:off x="4454900" y="1330174"/>
            <a:ext cx="3988500" cy="2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Questions?  Please contact me at: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Dale DeFord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daledeford@gmail.com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039C643C-1ADA-2932-D80A-D0B5490B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4" y="918725"/>
            <a:ext cx="3305054" cy="3305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F8B777D-6758-4B4C-E1F6-ABF95BC9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35503"/>
            <a:ext cx="466725" cy="46672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B6177645-64E7-3DB7-4CF0-3BFC1EB78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842" y="2425277"/>
            <a:ext cx="501663" cy="47695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7"/>
          <p:cNvGrpSpPr/>
          <p:nvPr/>
        </p:nvGrpSpPr>
        <p:grpSpPr>
          <a:xfrm>
            <a:off x="5547249" y="205082"/>
            <a:ext cx="3427966" cy="3650502"/>
            <a:chOff x="4832664" y="586105"/>
            <a:chExt cx="3990647" cy="4065147"/>
          </a:xfrm>
        </p:grpSpPr>
        <p:sp>
          <p:nvSpPr>
            <p:cNvPr id="836" name="Google Shape;836;p27"/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Business Problem</a:t>
            </a:r>
            <a:endParaRPr sz="3800" dirty="0"/>
          </a:p>
        </p:txBody>
      </p:sp>
      <p:sp>
        <p:nvSpPr>
          <p:cNvPr id="840" name="Google Shape;840;p27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subTitle" idx="4294967295"/>
          </p:nvPr>
        </p:nvSpPr>
        <p:spPr>
          <a:xfrm>
            <a:off x="286500" y="1685100"/>
            <a:ext cx="5108084" cy="24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Our telecommunications company wants to break into the email market and needs to implement an effective SPAM filter.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We are charged with: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Create a model that reliably detects SPAM in a way that will maximize customer satisfaction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9749825-A88C-D227-0C08-5967D488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3" y="697720"/>
            <a:ext cx="2657269" cy="265726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8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Analysis</a:t>
            </a:r>
            <a:endParaRPr sz="3800"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4294967295"/>
          </p:nvPr>
        </p:nvSpPr>
        <p:spPr>
          <a:xfrm>
            <a:off x="286500" y="1685100"/>
            <a:ext cx="4624800" cy="24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Actual emails in the form of individual HTML files were used in the analysis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Source: </a:t>
            </a:r>
            <a:r>
              <a:rPr lang="en-US" sz="1600" dirty="0">
                <a:hlinkClick r:id="rId3"/>
              </a:rPr>
              <a:t>Index of /old/</a:t>
            </a:r>
            <a:r>
              <a:rPr lang="en-US" sz="1600" dirty="0" err="1">
                <a:hlinkClick r:id="rId3"/>
              </a:rPr>
              <a:t>publiccorpus</a:t>
            </a:r>
            <a:r>
              <a:rPr lang="en-US" sz="1600" dirty="0">
                <a:hlinkClick r:id="rId3"/>
              </a:rPr>
              <a:t> (apache.org)</a:t>
            </a:r>
            <a:endParaRPr sz="1600" dirty="0"/>
          </a:p>
        </p:txBody>
      </p:sp>
      <p:sp>
        <p:nvSpPr>
          <p:cNvPr id="983" name="Google Shape;983;p28"/>
          <p:cNvSpPr txBox="1"/>
          <p:nvPr/>
        </p:nvSpPr>
        <p:spPr>
          <a:xfrm>
            <a:off x="630625" y="2405541"/>
            <a:ext cx="33630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5825 HTML files in total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Each email was previously labeled as HAM or SPAM and sorted into folders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984" name="Google Shape;984;p28"/>
          <p:cNvGrpSpPr/>
          <p:nvPr/>
        </p:nvGrpSpPr>
        <p:grpSpPr>
          <a:xfrm>
            <a:off x="5897754" y="337252"/>
            <a:ext cx="2646778" cy="2884208"/>
            <a:chOff x="258392" y="711552"/>
            <a:chExt cx="3344003" cy="3763320"/>
          </a:xfrm>
        </p:grpSpPr>
        <p:sp>
          <p:nvSpPr>
            <p:cNvPr id="985" name="Google Shape;985;p28"/>
            <p:cNvSpPr/>
            <p:nvPr/>
          </p:nvSpPr>
          <p:spPr>
            <a:xfrm>
              <a:off x="2297037" y="3539772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 flipH="1">
              <a:off x="258392" y="881076"/>
              <a:ext cx="1974178" cy="170967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611495" y="711552"/>
              <a:ext cx="990900" cy="8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BA63119-7D2E-F713-3FB6-32F66203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75" y="748200"/>
            <a:ext cx="3363000" cy="33630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9"/>
          <p:cNvSpPr txBox="1">
            <a:spLocks noGrp="1"/>
          </p:cNvSpPr>
          <p:nvPr>
            <p:ph type="title"/>
          </p:nvPr>
        </p:nvSpPr>
        <p:spPr>
          <a:xfrm>
            <a:off x="601050" y="224000"/>
            <a:ext cx="79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Importing and Preprocessing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C6DC6-322B-47C5-FF61-B1611C1F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253220"/>
            <a:ext cx="3831352" cy="349404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8872E-F2EB-EA42-5BC6-3A5AECBBB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821" y="2874542"/>
            <a:ext cx="3992880" cy="87493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5344B0-B190-040A-7172-4C3DCFE42322}"/>
              </a:ext>
            </a:extLst>
          </p:cNvPr>
          <p:cNvCxnSpPr/>
          <p:nvPr/>
        </p:nvCxnSpPr>
        <p:spPr>
          <a:xfrm flipV="1">
            <a:off x="2628900" y="2956560"/>
            <a:ext cx="2407921" cy="16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39C9F0-CEA3-86A6-5DEB-40176210F838}"/>
              </a:ext>
            </a:extLst>
          </p:cNvPr>
          <p:cNvCxnSpPr>
            <a:cxnSpLocks/>
          </p:cNvCxnSpPr>
          <p:nvPr/>
        </p:nvCxnSpPr>
        <p:spPr>
          <a:xfrm flipV="1">
            <a:off x="3939540" y="3649980"/>
            <a:ext cx="1303020" cy="723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0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vs Email Body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F00A9-11E6-03AE-F1D2-A842C2FF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60" y="2376702"/>
            <a:ext cx="3992880" cy="87493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3" name="Google Shape;1111;p33">
            <a:extLst>
              <a:ext uri="{FF2B5EF4-FFF2-40B4-BE49-F238E27FC236}">
                <a16:creationId xmlns:a16="http://schemas.microsoft.com/office/drawing/2014/main" id="{FFFEF5D5-026F-69E4-C3B5-52E41314971E}"/>
              </a:ext>
            </a:extLst>
          </p:cNvPr>
          <p:cNvSpPr/>
          <p:nvPr/>
        </p:nvSpPr>
        <p:spPr>
          <a:xfrm>
            <a:off x="228700" y="1078144"/>
            <a:ext cx="2105400" cy="964888"/>
          </a:xfrm>
          <a:prstGeom prst="wedgeRectCallout">
            <a:avLst>
              <a:gd name="adj1" fmla="val 66929"/>
              <a:gd name="adj2" fmla="val 87294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Subject Line: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- We expect ‘dense’ information about the nature of the email</a:t>
            </a:r>
            <a:endParaRPr dirty="0"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4" name="Google Shape;1111;p33">
            <a:extLst>
              <a:ext uri="{FF2B5EF4-FFF2-40B4-BE49-F238E27FC236}">
                <a16:creationId xmlns:a16="http://schemas.microsoft.com/office/drawing/2014/main" id="{C0929A88-BEEB-0FF2-9FC7-877FD62AB227}"/>
              </a:ext>
            </a:extLst>
          </p:cNvPr>
          <p:cNvSpPr/>
          <p:nvPr/>
        </p:nvSpPr>
        <p:spPr>
          <a:xfrm>
            <a:off x="6746240" y="1078144"/>
            <a:ext cx="2105400" cy="964888"/>
          </a:xfrm>
          <a:prstGeom prst="wedgeRectCallout">
            <a:avLst>
              <a:gd name="adj1" fmla="val -63364"/>
              <a:gd name="adj2" fmla="val 125463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Email Body: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- More information about the nature of the email, more verbose</a:t>
            </a:r>
            <a:endParaRPr dirty="0"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5" name="Google Shape;983;p28">
            <a:extLst>
              <a:ext uri="{FF2B5EF4-FFF2-40B4-BE49-F238E27FC236}">
                <a16:creationId xmlns:a16="http://schemas.microsoft.com/office/drawing/2014/main" id="{25383539-C3E6-917D-3CD6-32260CBE393A}"/>
              </a:ext>
            </a:extLst>
          </p:cNvPr>
          <p:cNvSpPr txBox="1"/>
          <p:nvPr/>
        </p:nvSpPr>
        <p:spPr>
          <a:xfrm>
            <a:off x="859224" y="4016429"/>
            <a:ext cx="6544876" cy="87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Modeling the Subject and Body separately…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0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Distribution Imbalance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F1D68-4DC3-D6FE-10AE-2E99DA90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04" y="1045507"/>
            <a:ext cx="4695211" cy="363713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43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58099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EDA – </a:t>
            </a:r>
            <a:r>
              <a:rPr lang="en" u="sng" dirty="0"/>
              <a:t>Ham Class</a:t>
            </a:r>
            <a:endParaRPr u="sng" dirty="0"/>
          </a:p>
        </p:txBody>
      </p:sp>
      <p:sp>
        <p:nvSpPr>
          <p:cNvPr id="1094" name="Google Shape;1094;p31"/>
          <p:cNvSpPr txBox="1"/>
          <p:nvPr/>
        </p:nvSpPr>
        <p:spPr>
          <a:xfrm>
            <a:off x="970610" y="4345753"/>
            <a:ext cx="720609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Note:  Models are built on company internal ‘jargonized’ email data, will need to adjust models trained on anonymized customer emails data after deployment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DACE1-23F7-E592-D6ED-C8B9943B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95" y="967383"/>
            <a:ext cx="3234405" cy="32385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82066E-01BA-AC6D-1B15-8879B1066C49}"/>
              </a:ext>
            </a:extLst>
          </p:cNvPr>
          <p:cNvSpPr txBox="1"/>
          <p:nvPr/>
        </p:nvSpPr>
        <p:spPr>
          <a:xfrm>
            <a:off x="5360144" y="624291"/>
            <a:ext cx="2398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Word Cloud Top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E9CC6-ED7A-FBC2-295B-03BBEBED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223" y="967383"/>
            <a:ext cx="3740954" cy="32385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E6B740-400A-BCDF-2A5E-7FEB7B5714D6}"/>
              </a:ext>
            </a:extLst>
          </p:cNvPr>
          <p:cNvSpPr txBox="1"/>
          <p:nvPr/>
        </p:nvSpPr>
        <p:spPr>
          <a:xfrm>
            <a:off x="1349307" y="635312"/>
            <a:ext cx="23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Token Histogram</a:t>
            </a:r>
          </a:p>
        </p:txBody>
      </p:sp>
    </p:spTree>
    <p:extLst>
      <p:ext uri="{BB962C8B-B14F-4D97-AF65-F5344CB8AC3E}">
        <p14:creationId xmlns:p14="http://schemas.microsoft.com/office/powerpoint/2010/main" val="25058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58099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EDA – </a:t>
            </a:r>
            <a:r>
              <a:rPr lang="en" u="sng" dirty="0"/>
              <a:t>Spam Class</a:t>
            </a:r>
            <a:endParaRPr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6A2F7-8B47-8469-0F6F-8D62053E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58" y="1076141"/>
            <a:ext cx="3193342" cy="319334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DACE1-23F7-E592-D6ED-C8B9943B0C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6885" y="1068364"/>
            <a:ext cx="3819075" cy="32011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83DD2-14B1-57F5-9510-8DB8F1795113}"/>
              </a:ext>
            </a:extLst>
          </p:cNvPr>
          <p:cNvSpPr txBox="1"/>
          <p:nvPr/>
        </p:nvSpPr>
        <p:spPr>
          <a:xfrm>
            <a:off x="5448655" y="703505"/>
            <a:ext cx="2322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Word Cloud Top 100</a:t>
            </a:r>
          </a:p>
          <a:p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2066E-01BA-AC6D-1B15-8879B1066C49}"/>
              </a:ext>
            </a:extLst>
          </p:cNvPr>
          <p:cNvSpPr txBox="1"/>
          <p:nvPr/>
        </p:nvSpPr>
        <p:spPr>
          <a:xfrm>
            <a:off x="1373269" y="680147"/>
            <a:ext cx="23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Token Histogram</a:t>
            </a:r>
          </a:p>
        </p:txBody>
      </p:sp>
    </p:spTree>
    <p:extLst>
      <p:ext uri="{BB962C8B-B14F-4D97-AF65-F5344CB8AC3E}">
        <p14:creationId xmlns:p14="http://schemas.microsoft.com/office/powerpoint/2010/main" val="950117867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Scale Retailing Business Plan by Slidesgo">
  <a:themeElements>
    <a:clrScheme name="Simple Light">
      <a:dk1>
        <a:srgbClr val="3D3F40"/>
      </a:dk1>
      <a:lt1>
        <a:srgbClr val="DEF0EF"/>
      </a:lt1>
      <a:dk2>
        <a:srgbClr val="FFFFFF"/>
      </a:dk2>
      <a:lt2>
        <a:srgbClr val="459DA8"/>
      </a:lt2>
      <a:accent1>
        <a:srgbClr val="60D0DB"/>
      </a:accent1>
      <a:accent2>
        <a:srgbClr val="F3AA44"/>
      </a:accent2>
      <a:accent3>
        <a:srgbClr val="EF8A39"/>
      </a:accent3>
      <a:accent4>
        <a:srgbClr val="D7BA77"/>
      </a:accent4>
      <a:accent5>
        <a:srgbClr val="B49C61"/>
      </a:accent5>
      <a:accent6>
        <a:srgbClr val="9C7530"/>
      </a:accent6>
      <a:hlink>
        <a:srgbClr val="3D3F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610</Words>
  <Application>Microsoft Office PowerPoint</Application>
  <PresentationFormat>On-screen Show (16:9)</PresentationFormat>
  <Paragraphs>148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Rosario</vt:lpstr>
      <vt:lpstr>Anaheim</vt:lpstr>
      <vt:lpstr>Inter</vt:lpstr>
      <vt:lpstr>Wingdings</vt:lpstr>
      <vt:lpstr>Raleway</vt:lpstr>
      <vt:lpstr>Arial</vt:lpstr>
      <vt:lpstr>Nunito Light</vt:lpstr>
      <vt:lpstr>Large Scale Retailing Business Plan by Slidesgo</vt:lpstr>
      <vt:lpstr>Spam Email Filter - Machine Learning Model</vt:lpstr>
      <vt:lpstr>Agenda</vt:lpstr>
      <vt:lpstr>Business Problem</vt:lpstr>
      <vt:lpstr>Data Analysis</vt:lpstr>
      <vt:lpstr>Email Importing and Preprocessing</vt:lpstr>
      <vt:lpstr>Subject Line vs Email Body</vt:lpstr>
      <vt:lpstr>Target Distribution Imbalance</vt:lpstr>
      <vt:lpstr>Subject Line EDA – Ham Class</vt:lpstr>
      <vt:lpstr>Subject Line EDA – Spam Class</vt:lpstr>
      <vt:lpstr>Predictive Modeling</vt:lpstr>
      <vt:lpstr>Subject Line Baseline Model</vt:lpstr>
      <vt:lpstr>Subject Line Final Model</vt:lpstr>
      <vt:lpstr>Email Body Baseline Model</vt:lpstr>
      <vt:lpstr>Email Body Feature Engineering</vt:lpstr>
      <vt:lpstr>Email Body With Feature Engineering</vt:lpstr>
      <vt:lpstr>Email Body – Best Naive Bayes Model</vt:lpstr>
      <vt:lpstr>Email Body – Neural Network Baseline</vt:lpstr>
      <vt:lpstr>Email Body – Neural Network Final</vt:lpstr>
      <vt:lpstr>Conclusion </vt:lpstr>
      <vt:lpstr>Recommendation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Dale DeFord</dc:creator>
  <cp:lastModifiedBy>Dale DeFord</cp:lastModifiedBy>
  <cp:revision>20</cp:revision>
  <dcterms:modified xsi:type="dcterms:W3CDTF">2024-08-17T13:54:17Z</dcterms:modified>
</cp:coreProperties>
</file>